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Advent Pro Light" panose="020B0604020202020204" charset="0"/>
      <p:regular r:id="rId23"/>
      <p:bold r:id="rId24"/>
    </p:embeddedFont>
    <p:embeddedFont>
      <p:font typeface="Anton" pitchFamily="2" charset="0"/>
      <p:regular r:id="rId25"/>
    </p:embeddedFont>
    <p:embeddedFont>
      <p:font typeface="Calibri" panose="020F0502020204030204" pitchFamily="34" charset="0"/>
      <p:regular r:id="rId26"/>
      <p:bold r:id="rId27"/>
      <p:italic r:id="rId28"/>
      <p:boldItalic r:id="rId29"/>
    </p:embeddedFont>
    <p:embeddedFont>
      <p:font typeface="Fira Sans Condensed" panose="020B0503050000020004" pitchFamily="34" charset="0"/>
      <p:regular r:id="rId30"/>
      <p:bold r:id="rId31"/>
      <p:italic r:id="rId32"/>
      <p:boldItalic r:id="rId33"/>
    </p:embeddedFont>
    <p:embeddedFont>
      <p:font typeface="Fira Sans Condensed Light" panose="020B0403050000020004" pitchFamily="34" charset="0"/>
      <p:regular r:id="rId34"/>
      <p:bold r:id="rId35"/>
      <p:italic r:id="rId36"/>
      <p:boldItalic r:id="rId37"/>
    </p:embeddedFont>
    <p:embeddedFont>
      <p:font typeface="Josefin Slab" pitchFamily="2" charset="0"/>
      <p:regular r:id="rId38"/>
      <p:bold r:id="rId39"/>
      <p:italic r:id="rId40"/>
      <p:boldItalic r:id="rId41"/>
    </p:embeddedFont>
    <p:embeddedFont>
      <p:font typeface="Montserrat" panose="00000500000000000000" pitchFamily="2" charset="0"/>
      <p:regular r:id="rId42"/>
      <p:bold r:id="rId43"/>
      <p:italic r:id="rId44"/>
      <p:boldItalic r:id="rId45"/>
    </p:embeddedFont>
    <p:embeddedFont>
      <p:font typeface="Montserrat ExtraBold" panose="00000900000000000000" pitchFamily="2" charset="0"/>
      <p:bold r:id="rId46"/>
      <p:boldItalic r:id="rId47"/>
    </p:embeddedFont>
    <p:embeddedFont>
      <p:font typeface="Rajdhani"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DD123-29AD-4EC4-97F8-AE3580E70A95}">
  <a:tblStyle styleId="{6E2DD123-29AD-4EC4-97F8-AE3580E70A9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 name="Google Shape;18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5: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1" name="Google Shape;201;p16: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7: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6" name="Google Shape;216;p18: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439a2680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0439a268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4: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2"/>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13"/>
          <p:cNvSpPr txBox="1">
            <a:spLocks noGrp="1"/>
          </p:cNvSpPr>
          <p:nvPr>
            <p:ph type="title" hasCustomPrompt="1"/>
          </p:nvPr>
        </p:nvSpPr>
        <p:spPr>
          <a:xfrm>
            <a:off x="311700" y="2062500"/>
            <a:ext cx="8520600" cy="111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 name="Google Shape;45;p13"/>
          <p:cNvSpPr txBox="1">
            <a:spLocks noGrp="1"/>
          </p:cNvSpPr>
          <p:nvPr>
            <p:ph type="body" idx="1"/>
          </p:nvPr>
        </p:nvSpPr>
        <p:spPr>
          <a:xfrm>
            <a:off x="311700" y="3255700"/>
            <a:ext cx="8520600" cy="5154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sz="1400"/>
            </a:lvl1pPr>
            <a:lvl2pPr marL="914400" lvl="1" indent="-304800" algn="ctr">
              <a:lnSpc>
                <a:spcPct val="115000"/>
              </a:lnSpc>
              <a:spcBef>
                <a:spcPts val="160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6"/>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15"/>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49" name="Google Shape;49;p15"/>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50" name="Google Shape;50;p15"/>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51" name="Google Shape;51;p15"/>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52" name="Google Shape;52;p15"/>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53" name="Google Shape;53;p15"/>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54" name="Google Shape;54;p15"/>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55" name="Google Shape;55;p15"/>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56" name="Google Shape;56;p15"/>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57" name="Google Shape;57;p15"/>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58" name="Google Shape;58;p15"/>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59" name="Google Shape;59;p15"/>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7"/>
          <p:cNvSpPr txBox="1">
            <a:spLocks noGrp="1"/>
          </p:cNvSpPr>
          <p:nvPr>
            <p:ph type="subTitle" idx="1"/>
          </p:nvPr>
        </p:nvSpPr>
        <p:spPr>
          <a:xfrm>
            <a:off x="6006000" y="2320225"/>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0" name="Google Shape;70;p17"/>
          <p:cNvSpPr txBox="1">
            <a:spLocks noGrp="1"/>
          </p:cNvSpPr>
          <p:nvPr>
            <p:ph type="subTitle" idx="2"/>
          </p:nvPr>
        </p:nvSpPr>
        <p:spPr>
          <a:xfrm>
            <a:off x="6006000" y="3478616"/>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1" name="Google Shape;71;p17"/>
          <p:cNvSpPr txBox="1">
            <a:spLocks noGrp="1"/>
          </p:cNvSpPr>
          <p:nvPr>
            <p:ph type="title"/>
          </p:nvPr>
        </p:nvSpPr>
        <p:spPr>
          <a:xfrm>
            <a:off x="6006000" y="1954025"/>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2" name="Google Shape;72;p17"/>
          <p:cNvSpPr txBox="1">
            <a:spLocks noGrp="1"/>
          </p:cNvSpPr>
          <p:nvPr>
            <p:ph type="title" idx="3"/>
          </p:nvPr>
        </p:nvSpPr>
        <p:spPr>
          <a:xfrm>
            <a:off x="6006000" y="3100474"/>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3" name="Google Shape;73;p17"/>
          <p:cNvSpPr txBox="1">
            <a:spLocks noGrp="1"/>
          </p:cNvSpPr>
          <p:nvPr>
            <p:ph type="title" idx="4"/>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6" name="Google Shape;76;p18"/>
          <p:cNvSpPr txBox="1">
            <a:spLocks noGrp="1"/>
          </p:cNvSpPr>
          <p:nvPr>
            <p:ph type="subTitle" idx="1"/>
          </p:nvPr>
        </p:nvSpPr>
        <p:spPr>
          <a:xfrm>
            <a:off x="786275" y="19094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77" name="Google Shape;77;p18"/>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8" name="Google Shape;78;p18"/>
          <p:cNvSpPr txBox="1">
            <a:spLocks noGrp="1"/>
          </p:cNvSpPr>
          <p:nvPr>
            <p:ph type="subTitle" idx="3"/>
          </p:nvPr>
        </p:nvSpPr>
        <p:spPr>
          <a:xfrm>
            <a:off x="6080425"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79" name="Google Shape;79;p18"/>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0" name="Google Shape;80;p18"/>
          <p:cNvSpPr txBox="1">
            <a:spLocks noGrp="1"/>
          </p:cNvSpPr>
          <p:nvPr>
            <p:ph type="subTitle" idx="5"/>
          </p:nvPr>
        </p:nvSpPr>
        <p:spPr>
          <a:xfrm>
            <a:off x="3389350"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81" name="Google Shape;81;p18"/>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2" name="Google Shape;82;p18"/>
          <p:cNvSpPr txBox="1">
            <a:spLocks noGrp="1"/>
          </p:cNvSpPr>
          <p:nvPr>
            <p:ph type="subTitle" idx="7"/>
          </p:nvPr>
        </p:nvSpPr>
        <p:spPr>
          <a:xfrm>
            <a:off x="3389350"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83" name="Google Shape;83;p18"/>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4" name="Google Shape;84;p18"/>
          <p:cNvSpPr txBox="1">
            <a:spLocks noGrp="1"/>
          </p:cNvSpPr>
          <p:nvPr>
            <p:ph type="subTitle" idx="9"/>
          </p:nvPr>
        </p:nvSpPr>
        <p:spPr>
          <a:xfrm>
            <a:off x="786325" y="33322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85" name="Google Shape;85;p18"/>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6" name="Google Shape;86;p18"/>
          <p:cNvSpPr txBox="1">
            <a:spLocks noGrp="1"/>
          </p:cNvSpPr>
          <p:nvPr>
            <p:ph type="subTitle" idx="14"/>
          </p:nvPr>
        </p:nvSpPr>
        <p:spPr>
          <a:xfrm>
            <a:off x="6080425"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87" name="Google Shape;87;p18"/>
          <p:cNvSpPr txBox="1">
            <a:spLocks noGrp="1"/>
          </p:cNvSpPr>
          <p:nvPr>
            <p:ph type="title" idx="15"/>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9"/>
          <p:cNvSpPr txBox="1">
            <a:spLocks noGrp="1"/>
          </p:cNvSpPr>
          <p:nvPr>
            <p:ph type="ctrTitle"/>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90" name="Google Shape;90;p19"/>
          <p:cNvSpPr txBox="1">
            <a:spLocks noGrp="1"/>
          </p:cNvSpPr>
          <p:nvPr>
            <p:ph type="subTitle" idx="1"/>
          </p:nvPr>
        </p:nvSpPr>
        <p:spPr>
          <a:xfrm>
            <a:off x="2561975" y="2225200"/>
            <a:ext cx="4020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91" name="Google Shape;91;p1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 sz="900" b="0" i="0" u="none" strike="noStrike" cap="none">
                <a:solidFill>
                  <a:schemeClr val="lt2"/>
                </a:solidFill>
                <a:latin typeface="Fira Sans Condensed Light"/>
                <a:ea typeface="Fira Sans Condensed Light"/>
                <a:cs typeface="Fira Sans Condensed Light"/>
                <a:sym typeface="Fira Sans Condensed Light"/>
              </a:rPr>
              <a:t>CREDITS: This presentation template was created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3"/>
              </a:rPr>
              <a:t>Slidesgo</a:t>
            </a:r>
            <a:r>
              <a:rPr lang="en" sz="900" b="0" i="0" u="none" strike="noStrike" cap="none">
                <a:solidFill>
                  <a:schemeClr val="lt2"/>
                </a:solidFill>
                <a:latin typeface="Fira Sans Condensed Light"/>
                <a:ea typeface="Fira Sans Condensed Light"/>
                <a:cs typeface="Fira Sans Condensed Light"/>
                <a:sym typeface="Fira Sans Condensed Light"/>
              </a:rPr>
              <a:t>, including icons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4"/>
              </a:rPr>
              <a:t>Flaticon</a:t>
            </a:r>
            <a:r>
              <a:rPr lang="en" sz="900" b="0" i="0" u="none" strike="noStrike" cap="none">
                <a:solidFill>
                  <a:schemeClr val="lt2"/>
                </a:solidFill>
                <a:latin typeface="Fira Sans Condensed Light"/>
                <a:ea typeface="Fira Sans Condensed Light"/>
                <a:cs typeface="Fira Sans Condensed Light"/>
                <a:sym typeface="Fira Sans Condensed Light"/>
              </a:rPr>
              <a:t>, and infographics &amp; images by </a:t>
            </a:r>
            <a:r>
              <a:rPr lang="en" sz="900" b="1" i="0" u="none" strike="noStrike" cap="none">
                <a:solidFill>
                  <a:schemeClr val="hlink"/>
                </a:solidFill>
                <a:uFill>
                  <a:noFill/>
                </a:uFill>
                <a:latin typeface="Fira Sans Condensed"/>
                <a:ea typeface="Fira Sans Condensed"/>
                <a:cs typeface="Fira Sans Condensed"/>
                <a:sym typeface="Fira Sans Condensed"/>
                <a:hlinkClick r:id="rId5"/>
              </a:rPr>
              <a:t>Freepik</a:t>
            </a:r>
            <a:r>
              <a:rPr lang="en" sz="900" b="0" i="0" u="none" strike="noStrike" cap="none">
                <a:solidFill>
                  <a:schemeClr val="lt2"/>
                </a:solidFill>
                <a:latin typeface="Fira Sans Condensed Light"/>
                <a:ea typeface="Fira Sans Condensed Light"/>
                <a:cs typeface="Fira Sans Condensed Light"/>
                <a:sym typeface="Fira Sans Condensed Light"/>
              </a:rPr>
              <a:t>. </a:t>
            </a:r>
            <a:endParaRPr sz="900" b="0" i="0" u="none" strike="noStrike" cap="none">
              <a:solidFill>
                <a:schemeClr val="lt2"/>
              </a:solidFill>
              <a:latin typeface="Fira Sans Condensed Light"/>
              <a:ea typeface="Fira Sans Condensed Light"/>
              <a:cs typeface="Fira Sans Condensed Light"/>
              <a:sym typeface="Fira Sans Condensed Light"/>
            </a:endParaRPr>
          </a:p>
          <a:p>
            <a:pPr marL="0" marR="0" lvl="0" indent="0" algn="ctr" rtl="0">
              <a:lnSpc>
                <a:spcPct val="100000"/>
              </a:lnSpc>
              <a:spcBef>
                <a:spcPts val="300"/>
              </a:spcBef>
              <a:spcAft>
                <a:spcPts val="0"/>
              </a:spcAft>
              <a:buClr>
                <a:srgbClr val="000000"/>
              </a:buClr>
              <a:buSzPts val="900"/>
              <a:buFont typeface="Arial"/>
              <a:buNone/>
            </a:pPr>
            <a:endParaRPr sz="900" b="0" i="0" u="none" strike="noStrike" cap="none">
              <a:solidFill>
                <a:schemeClr val="lt2"/>
              </a:solidFill>
              <a:latin typeface="Fira Sans Condensed Light"/>
              <a:ea typeface="Fira Sans Condensed Light"/>
              <a:cs typeface="Fira Sans Condensed Light"/>
              <a:sym typeface="Fira Sans Condensed Ligh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3" name="Google Shape;13;p3"/>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4" name="Google Shape;14;p3"/>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7" name="Google Shape;17;p4"/>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8" name="Google Shape;18;p4"/>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9" name="Google Shape;19;p4"/>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0" name="Google Shape;20;p4"/>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4634135" y="1434600"/>
            <a:ext cx="35328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25" name="Google Shape;25;p6"/>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5841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28" name="Google Shape;28;p7"/>
          <p:cNvSpPr txBox="1">
            <a:spLocks noGrp="1"/>
          </p:cNvSpPr>
          <p:nvPr>
            <p:ph type="subTitle" idx="2"/>
          </p:nvPr>
        </p:nvSpPr>
        <p:spPr>
          <a:xfrm flipH="1">
            <a:off x="50793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29" name="Google Shape;29;p7"/>
          <p:cNvSpPr txBox="1">
            <a:spLocks noGrp="1"/>
          </p:cNvSpPr>
          <p:nvPr>
            <p:ph type="subTitle" idx="3"/>
          </p:nvPr>
        </p:nvSpPr>
        <p:spPr>
          <a:xfrm flipH="1">
            <a:off x="18586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30" name="Google Shape;30;p7"/>
          <p:cNvSpPr txBox="1">
            <a:spLocks noGrp="1"/>
          </p:cNvSpPr>
          <p:nvPr>
            <p:ph type="subTitle" idx="4"/>
          </p:nvPr>
        </p:nvSpPr>
        <p:spPr>
          <a:xfrm flipH="1">
            <a:off x="13538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31" name="Google Shape;31;p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10"/>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38" name="Google Shape;38;p10"/>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tamoghnokandar/GNR-638-Project"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hyperlink" Target="https://www.researchgate.net/publication/328985265_Image_Deblurring_and_Super-Resolution_Using_Deep_Convolutional_Neural_Networks#fullTextFileContent" TargetMode="External"/><Relationship Id="rId4" Type="http://schemas.openxmlformats.org/officeDocument/2006/relationships/hyperlink" Target="https://doi.org/10.1007/s11263-020-01303-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7"/>
        <p:cNvGrpSpPr/>
        <p:nvPr/>
      </p:nvGrpSpPr>
      <p:grpSpPr>
        <a:xfrm>
          <a:off x="0" y="0"/>
          <a:ext cx="0" cy="0"/>
          <a:chOff x="0" y="0"/>
          <a:chExt cx="0" cy="0"/>
        </a:xfrm>
      </p:grpSpPr>
      <p:pic>
        <p:nvPicPr>
          <p:cNvPr id="98" name="Google Shape;98;p22"/>
          <p:cNvPicPr preferRelativeResize="0"/>
          <p:nvPr/>
        </p:nvPicPr>
        <p:blipFill rotWithShape="1">
          <a:blip r:embed="rId4">
            <a:alphaModFix/>
          </a:blip>
          <a:srcRect l="6664" t="4858" r="6219" b="5495"/>
          <a:stretch/>
        </p:blipFill>
        <p:spPr>
          <a:xfrm>
            <a:off x="5397825" y="510750"/>
            <a:ext cx="4197350" cy="4319530"/>
          </a:xfrm>
          <a:prstGeom prst="rect">
            <a:avLst/>
          </a:prstGeom>
          <a:noFill/>
          <a:ln>
            <a:noFill/>
          </a:ln>
        </p:spPr>
      </p:pic>
      <p:sp>
        <p:nvSpPr>
          <p:cNvPr id="99" name="Google Shape;99;p22"/>
          <p:cNvSpPr txBox="1"/>
          <p:nvPr/>
        </p:nvSpPr>
        <p:spPr>
          <a:xfrm>
            <a:off x="215521" y="1050913"/>
            <a:ext cx="6124658" cy="876900"/>
          </a:xfrm>
          <a:prstGeom prst="rect">
            <a:avLst/>
          </a:prstGeom>
          <a:noFill/>
          <a:ln>
            <a:noFill/>
          </a:ln>
          <a:effectLst>
            <a:outerShdw blurRad="142875" dist="19050" dir="8760000" algn="bl" rotWithShape="0">
              <a:srgbClr val="76A5AF">
                <a:alpha val="49803"/>
              </a:srgbClr>
            </a:outerShdw>
          </a:effectLst>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Clr>
                <a:srgbClr val="000000"/>
              </a:buClr>
              <a:buSzPts val="3600"/>
              <a:buFont typeface="Arial"/>
              <a:buNone/>
            </a:pPr>
            <a:endParaRPr sz="3600" b="1" i="0" u="none" strike="noStrike" cap="none">
              <a:solidFill>
                <a:srgbClr val="FFFFFF"/>
              </a:solidFill>
              <a:latin typeface="Montserrat ExtraBold"/>
              <a:ea typeface="Montserrat ExtraBold"/>
              <a:cs typeface="Montserrat ExtraBold"/>
              <a:sym typeface="Montserrat ExtraBold"/>
            </a:endParaRPr>
          </a:p>
          <a:p>
            <a:pPr marL="0" marR="0" lvl="0" indent="0" algn="ctr" rtl="0">
              <a:lnSpc>
                <a:spcPct val="100000"/>
              </a:lnSpc>
              <a:spcBef>
                <a:spcPts val="0"/>
              </a:spcBef>
              <a:spcAft>
                <a:spcPts val="0"/>
              </a:spcAft>
              <a:buNone/>
            </a:pPr>
            <a:r>
              <a:rPr lang="en" sz="2800" b="1" i="0" u="none" strike="noStrike" cap="none">
                <a:solidFill>
                  <a:srgbClr val="FFFFFF"/>
                </a:solidFill>
                <a:latin typeface="Arial"/>
                <a:ea typeface="Arial"/>
                <a:cs typeface="Arial"/>
                <a:sym typeface="Arial"/>
              </a:rPr>
              <a:t>Image Super-resolution and Deblurring Model</a:t>
            </a:r>
            <a:endParaRPr sz="2800" b="1" i="0" u="none" strike="noStrike" cap="none">
              <a:solidFill>
                <a:srgbClr val="FFFFFF"/>
              </a:solidFill>
              <a:latin typeface="Montserrat ExtraBold"/>
              <a:ea typeface="Montserrat ExtraBold"/>
              <a:cs typeface="Montserrat ExtraBold"/>
              <a:sym typeface="Montserrat ExtraBold"/>
            </a:endParaRPr>
          </a:p>
        </p:txBody>
      </p:sp>
      <p:sp>
        <p:nvSpPr>
          <p:cNvPr id="100" name="Google Shape;100;p22"/>
          <p:cNvSpPr txBox="1"/>
          <p:nvPr/>
        </p:nvSpPr>
        <p:spPr>
          <a:xfrm>
            <a:off x="750050" y="187475"/>
            <a:ext cx="5055600" cy="464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 sz="2700" b="1" i="0" u="none" strike="noStrike" cap="none">
                <a:solidFill>
                  <a:srgbClr val="FFAB40"/>
                </a:solidFill>
                <a:latin typeface="Montserrat"/>
                <a:ea typeface="Montserrat"/>
                <a:cs typeface="Montserrat"/>
                <a:sym typeface="Montserrat"/>
              </a:rPr>
              <a:t>ME781 COURSE PROJECT</a:t>
            </a:r>
            <a:endParaRPr sz="2700" b="1" i="0" u="none" strike="noStrike" cap="none">
              <a:solidFill>
                <a:srgbClr val="FFAB40"/>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rgbClr val="FFAB40"/>
                </a:solidFill>
                <a:latin typeface="Montserrat"/>
                <a:ea typeface="Montserrat"/>
                <a:cs typeface="Montserrat"/>
                <a:sym typeface="Montserrat"/>
              </a:rPr>
              <a:t>Guide : Prof. Asim Tewari</a:t>
            </a:r>
            <a:endParaRPr sz="1800" b="1" i="0" u="none" strike="noStrike" cap="none">
              <a:solidFill>
                <a:srgbClr val="FFAB40"/>
              </a:solidFill>
              <a:latin typeface="Montserrat"/>
              <a:ea typeface="Montserrat"/>
              <a:cs typeface="Montserrat"/>
              <a:sym typeface="Montserrat"/>
            </a:endParaRPr>
          </a:p>
        </p:txBody>
      </p:sp>
      <p:cxnSp>
        <p:nvCxnSpPr>
          <p:cNvPr id="101" name="Google Shape;101;p22"/>
          <p:cNvCxnSpPr/>
          <p:nvPr/>
        </p:nvCxnSpPr>
        <p:spPr>
          <a:xfrm rot="10800000" flipH="1">
            <a:off x="1209275" y="1852350"/>
            <a:ext cx="3856500" cy="16800"/>
          </a:xfrm>
          <a:prstGeom prst="straightConnector1">
            <a:avLst/>
          </a:prstGeom>
          <a:noFill/>
          <a:ln w="9525" cap="flat" cmpd="sng">
            <a:solidFill>
              <a:srgbClr val="FFAB40"/>
            </a:solidFill>
            <a:prstDash val="solid"/>
            <a:round/>
            <a:headEnd type="none" w="sm" len="sm"/>
            <a:tailEnd type="none" w="sm" len="sm"/>
          </a:ln>
          <a:effectLst>
            <a:outerShdw blurRad="57150" dist="19050" dir="5400000" algn="bl" rotWithShape="0">
              <a:srgbClr val="FFFFFF">
                <a:alpha val="49803"/>
              </a:srgbClr>
            </a:outerShdw>
          </a:effectLst>
        </p:spPr>
      </p:cxnSp>
      <p:graphicFrame>
        <p:nvGraphicFramePr>
          <p:cNvPr id="102" name="Google Shape;102;p22"/>
          <p:cNvGraphicFramePr/>
          <p:nvPr>
            <p:extLst>
              <p:ext uri="{D42A27DB-BD31-4B8C-83A1-F6EECF244321}">
                <p14:modId xmlns:p14="http://schemas.microsoft.com/office/powerpoint/2010/main" val="4051131172"/>
              </p:ext>
            </p:extLst>
          </p:nvPr>
        </p:nvGraphicFramePr>
        <p:xfrm>
          <a:off x="379476" y="2382555"/>
          <a:ext cx="5237400" cy="1584840"/>
        </p:xfrm>
        <a:graphic>
          <a:graphicData uri="http://schemas.openxmlformats.org/drawingml/2006/table">
            <a:tbl>
              <a:tblPr>
                <a:noFill/>
                <a:tableStyleId>{6E2DD123-29AD-4EC4-97F8-AE3580E70A95}</a:tableStyleId>
              </a:tblPr>
              <a:tblGrid>
                <a:gridCol w="2921175">
                  <a:extLst>
                    <a:ext uri="{9D8B030D-6E8A-4147-A177-3AD203B41FA5}">
                      <a16:colId xmlns:a16="http://schemas.microsoft.com/office/drawing/2014/main" val="20000"/>
                    </a:ext>
                  </a:extLst>
                </a:gridCol>
                <a:gridCol w="2316225">
                  <a:extLst>
                    <a:ext uri="{9D8B030D-6E8A-4147-A177-3AD203B41FA5}">
                      <a16:colId xmlns:a16="http://schemas.microsoft.com/office/drawing/2014/main" val="20001"/>
                    </a:ext>
                  </a:extLst>
                </a:gridCol>
              </a:tblGrid>
              <a:tr h="379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latin typeface="Montserrat"/>
                          <a:ea typeface="Montserrat"/>
                          <a:cs typeface="Montserrat"/>
                          <a:sym typeface="Montserrat"/>
                        </a:rPr>
                        <a:t>PARAG BAJAJ</a:t>
                      </a:r>
                      <a:endParaRPr sz="1400" u="none" strike="noStrike" cap="none">
                        <a:solidFill>
                          <a:srgbClr val="FFFFFF"/>
                        </a:solidFill>
                        <a:latin typeface="Montserrat"/>
                        <a:ea typeface="Montserrat"/>
                        <a:cs typeface="Montserrat"/>
                        <a:sym typeface="Montserrat"/>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latin typeface="Montserrat"/>
                          <a:ea typeface="Montserrat"/>
                          <a:cs typeface="Montserrat"/>
                          <a:sym typeface="Montserrat"/>
                        </a:rPr>
                        <a:t>190100088</a:t>
                      </a:r>
                      <a:endParaRPr sz="1400" u="none" strike="noStrike" cap="none">
                        <a:solidFill>
                          <a:srgbClr val="FFFF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79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latin typeface="Montserrat"/>
                          <a:ea typeface="Montserrat"/>
                          <a:cs typeface="Montserrat"/>
                          <a:sym typeface="Montserrat"/>
                        </a:rPr>
                        <a:t>MOITREYEE SARKAR</a:t>
                      </a:r>
                      <a:endParaRPr sz="1400" u="none" strike="noStrike" cap="none">
                        <a:solidFill>
                          <a:srgbClr val="FFFFFF"/>
                        </a:solidFill>
                        <a:latin typeface="Montserrat"/>
                        <a:ea typeface="Montserrat"/>
                        <a:cs typeface="Montserrat"/>
                        <a:sym typeface="Montserrat"/>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rgbClr val="FFFFFF"/>
                          </a:solidFill>
                          <a:latin typeface="Montserrat"/>
                          <a:ea typeface="Montserrat"/>
                          <a:cs typeface="Montserrat"/>
                          <a:sym typeface="Montserrat"/>
                        </a:rPr>
                        <a:t>18D170020</a:t>
                      </a:r>
                      <a:endParaRPr sz="1400" u="none" strike="noStrike" cap="none" dirty="0">
                        <a:solidFill>
                          <a:srgbClr val="FFFF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79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latin typeface="Montserrat"/>
                          <a:ea typeface="Montserrat"/>
                          <a:cs typeface="Montserrat"/>
                          <a:sym typeface="Montserrat"/>
                        </a:rPr>
                        <a:t>REET MEHTA</a:t>
                      </a:r>
                      <a:endParaRPr sz="1400" u="none" strike="noStrike" cap="none">
                        <a:solidFill>
                          <a:srgbClr val="FFFFFF"/>
                        </a:solidFill>
                        <a:latin typeface="Montserrat"/>
                        <a:ea typeface="Montserrat"/>
                        <a:cs typeface="Montserrat"/>
                        <a:sym typeface="Montserrat"/>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IN" sz="1400" u="none" strike="noStrike" cap="none" dirty="0">
                          <a:solidFill>
                            <a:srgbClr val="FFFFFF"/>
                          </a:solidFill>
                          <a:latin typeface="Montserrat"/>
                          <a:ea typeface="Montserrat"/>
                          <a:cs typeface="Montserrat"/>
                          <a:sym typeface="Montserrat"/>
                        </a:rPr>
                        <a:t>180020077</a:t>
                      </a:r>
                      <a:endParaRPr sz="1400" u="none" strike="noStrike" cap="none" dirty="0">
                        <a:solidFill>
                          <a:srgbClr val="FFFF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79675">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a:solidFill>
                            <a:srgbClr val="FFFFFF"/>
                          </a:solidFill>
                          <a:latin typeface="Montserrat"/>
                          <a:ea typeface="Montserrat"/>
                          <a:cs typeface="Montserrat"/>
                          <a:sym typeface="Montserrat"/>
                        </a:rPr>
                        <a:t>ABHINAV KANT MISHRA</a:t>
                      </a:r>
                      <a:endParaRPr sz="1400" u="none" strike="noStrike" cap="none">
                        <a:solidFill>
                          <a:srgbClr val="FFFFFF"/>
                        </a:solidFill>
                        <a:latin typeface="Montserrat"/>
                        <a:ea typeface="Montserrat"/>
                        <a:cs typeface="Montserrat"/>
                        <a:sym typeface="Montserrat"/>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400" u="none" strike="noStrike" cap="none" dirty="0">
                          <a:solidFill>
                            <a:srgbClr val="FFFFFF"/>
                          </a:solidFill>
                          <a:latin typeface="Montserrat"/>
                          <a:ea typeface="Montserrat"/>
                          <a:cs typeface="Montserrat"/>
                          <a:sym typeface="Montserrat"/>
                        </a:rPr>
                        <a:t>203110051</a:t>
                      </a:r>
                      <a:endParaRPr sz="1400" u="none" strike="noStrike" cap="none" dirty="0">
                        <a:solidFill>
                          <a:srgbClr val="FFFFFF"/>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sp>
        <p:nvSpPr>
          <p:cNvPr id="103" name="Google Shape;103;p22"/>
          <p:cNvSpPr txBox="1"/>
          <p:nvPr/>
        </p:nvSpPr>
        <p:spPr>
          <a:xfrm>
            <a:off x="2499713" y="1880208"/>
            <a:ext cx="1514938" cy="446246"/>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0" u="none" strike="noStrike" cap="none">
                <a:solidFill>
                  <a:srgbClr val="FFAB40"/>
                </a:solidFill>
                <a:latin typeface="Montserrat"/>
                <a:ea typeface="Montserrat"/>
                <a:cs typeface="Montserrat"/>
                <a:sym typeface="Montserrat"/>
              </a:rPr>
              <a:t>GROUP 19 </a:t>
            </a:r>
            <a:endParaRPr sz="400" b="0" i="0" u="none" strike="noStrike" cap="none">
              <a:solidFill>
                <a:srgbClr val="000000"/>
              </a:solidFill>
              <a:latin typeface="Arial"/>
              <a:ea typeface="Arial"/>
              <a:cs typeface="Arial"/>
              <a:sym typeface="Arial"/>
            </a:endParaRPr>
          </a:p>
        </p:txBody>
      </p:sp>
      <p:sp>
        <p:nvSpPr>
          <p:cNvPr id="104" name="Google Shape;104;p22"/>
          <p:cNvSpPr txBox="1"/>
          <p:nvPr/>
        </p:nvSpPr>
        <p:spPr>
          <a:xfrm>
            <a:off x="6657600" y="4451125"/>
            <a:ext cx="25248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 sz="2100" b="1" i="0" u="sng" strike="noStrike" cap="none">
                <a:solidFill>
                  <a:schemeClr val="hlink"/>
                </a:solidFill>
                <a:latin typeface="Fira Sans Condensed"/>
                <a:ea typeface="Fira Sans Condensed"/>
                <a:cs typeface="Fira Sans Condensed"/>
                <a:sym typeface="Fira Sans Condensed"/>
                <a:hlinkClick r:id="rId5"/>
              </a:rPr>
              <a:t>Project Code link</a:t>
            </a:r>
            <a:endParaRPr sz="2100" b="1" i="0" u="none" strike="noStrike" cap="none">
              <a:solidFill>
                <a:srgbClr val="FFFFFF"/>
              </a:solidFill>
              <a:latin typeface="Fira Sans Condensed"/>
              <a:ea typeface="Fira Sans Condensed"/>
              <a:cs typeface="Fira Sans Condensed"/>
              <a:sym typeface="Fira Sans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31"/>
          <p:cNvSpPr txBox="1">
            <a:spLocks noGrp="1"/>
          </p:cNvSpPr>
          <p:nvPr>
            <p:ph type="title"/>
          </p:nvPr>
        </p:nvSpPr>
        <p:spPr>
          <a:xfrm>
            <a:off x="403900" y="509825"/>
            <a:ext cx="8283900" cy="572700"/>
          </a:xfrm>
          <a:prstGeom prst="rect">
            <a:avLst/>
          </a:prstGeom>
          <a:noFill/>
          <a:ln>
            <a:noFill/>
          </a:ln>
        </p:spPr>
        <p:txBody>
          <a:bodyPr spcFirstLastPara="1" wrap="square" lIns="91425" tIns="91425" rIns="91425" bIns="91425" anchor="t" anchorCtr="0">
            <a:noAutofit/>
          </a:bodyPr>
          <a:lstStyle/>
          <a:p>
            <a:pPr marL="457200" lvl="0" indent="-419100" algn="ctr" rtl="0">
              <a:lnSpc>
                <a:spcPct val="100000"/>
              </a:lnSpc>
              <a:spcBef>
                <a:spcPts val="0"/>
              </a:spcBef>
              <a:spcAft>
                <a:spcPts val="0"/>
              </a:spcAft>
              <a:buSzPts val="3000"/>
              <a:buAutoNum type="arabicPeriod"/>
            </a:pPr>
            <a:r>
              <a:rPr lang="en">
                <a:latin typeface="Calibri"/>
                <a:ea typeface="Calibri"/>
                <a:cs typeface="Calibri"/>
                <a:sym typeface="Calibri"/>
              </a:rPr>
              <a:t>Super-Resolution using the Deep Image Prior</a:t>
            </a:r>
            <a:endParaRPr>
              <a:latin typeface="Calibri"/>
              <a:ea typeface="Calibri"/>
              <a:cs typeface="Calibri"/>
              <a:sym typeface="Calibri"/>
            </a:endParaRPr>
          </a:p>
        </p:txBody>
      </p:sp>
      <p:sp>
        <p:nvSpPr>
          <p:cNvPr id="162" name="Google Shape;162;p31"/>
          <p:cNvSpPr txBox="1">
            <a:spLocks noGrp="1"/>
          </p:cNvSpPr>
          <p:nvPr>
            <p:ph type="body" idx="4294967295"/>
          </p:nvPr>
        </p:nvSpPr>
        <p:spPr>
          <a:xfrm>
            <a:off x="720000" y="1244650"/>
            <a:ext cx="7704000" cy="33558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0" algn="l" rtl="0">
              <a:lnSpc>
                <a:spcPct val="115000"/>
              </a:lnSpc>
              <a:spcBef>
                <a:spcPts val="0"/>
              </a:spcBef>
              <a:spcAft>
                <a:spcPts val="0"/>
              </a:spcAft>
              <a:buSzPts val="1200"/>
              <a:buNone/>
            </a:pPr>
            <a:endParaRPr sz="1800">
              <a:latin typeface="Calibri"/>
              <a:ea typeface="Calibri"/>
              <a:cs typeface="Calibri"/>
              <a:sym typeface="Calibri"/>
            </a:endParaRPr>
          </a:p>
          <a:p>
            <a:pPr marL="457200" lvl="0" indent="0" algn="l" rtl="0">
              <a:lnSpc>
                <a:spcPct val="115000"/>
              </a:lnSpc>
              <a:spcBef>
                <a:spcPts val="1600"/>
              </a:spcBef>
              <a:spcAft>
                <a:spcPts val="0"/>
              </a:spcAft>
              <a:buSzPts val="1200"/>
              <a:buNone/>
            </a:pPr>
            <a:endParaRPr sz="1800">
              <a:latin typeface="Calibri"/>
              <a:ea typeface="Calibri"/>
              <a:cs typeface="Calibri"/>
              <a:sym typeface="Calibri"/>
            </a:endParaRPr>
          </a:p>
          <a:p>
            <a:pPr marL="457200" lvl="0" indent="0" algn="l" rtl="0">
              <a:lnSpc>
                <a:spcPct val="115000"/>
              </a:lnSpc>
              <a:spcBef>
                <a:spcPts val="1600"/>
              </a:spcBef>
              <a:spcAft>
                <a:spcPts val="0"/>
              </a:spcAft>
              <a:buSzPts val="1200"/>
              <a:buNone/>
            </a:pPr>
            <a:endParaRPr sz="1800">
              <a:latin typeface="Calibri"/>
              <a:ea typeface="Calibri"/>
              <a:cs typeface="Calibri"/>
              <a:sym typeface="Calibri"/>
            </a:endParaRPr>
          </a:p>
          <a:p>
            <a:pPr marL="457200" lvl="0" indent="0" algn="l" rtl="0">
              <a:lnSpc>
                <a:spcPct val="115000"/>
              </a:lnSpc>
              <a:spcBef>
                <a:spcPts val="1600"/>
              </a:spcBef>
              <a:spcAft>
                <a:spcPts val="0"/>
              </a:spcAft>
              <a:buSzPts val="1200"/>
              <a:buNone/>
            </a:pPr>
            <a:endParaRPr sz="1800">
              <a:latin typeface="Calibri"/>
              <a:ea typeface="Calibri"/>
              <a:cs typeface="Calibri"/>
              <a:sym typeface="Calibri"/>
            </a:endParaRPr>
          </a:p>
          <a:p>
            <a:pPr marL="0" lvl="0" indent="0" algn="l" rtl="0">
              <a:lnSpc>
                <a:spcPct val="115000"/>
              </a:lnSpc>
              <a:spcBef>
                <a:spcPts val="1600"/>
              </a:spcBef>
              <a:spcAft>
                <a:spcPts val="0"/>
              </a:spcAft>
              <a:buSzPts val="1200"/>
              <a:buNone/>
            </a:pPr>
            <a:endParaRPr sz="1800">
              <a:latin typeface="Calibri"/>
              <a:ea typeface="Calibri"/>
              <a:cs typeface="Calibri"/>
              <a:sym typeface="Calibri"/>
            </a:endParaRPr>
          </a:p>
          <a:p>
            <a:pPr marL="0" lvl="0" indent="0" algn="l" rtl="0">
              <a:lnSpc>
                <a:spcPct val="10000"/>
              </a:lnSpc>
              <a:spcBef>
                <a:spcPts val="1600"/>
              </a:spcBef>
              <a:spcAft>
                <a:spcPts val="0"/>
              </a:spcAft>
              <a:buSzPts val="1200"/>
              <a:buNone/>
            </a:pPr>
            <a:r>
              <a:rPr lang="en" sz="1800">
                <a:latin typeface="Calibri"/>
                <a:ea typeface="Calibri"/>
                <a:cs typeface="Calibri"/>
                <a:sym typeface="Calibri"/>
              </a:rPr>
              <a:t>    </a:t>
            </a:r>
            <a:endParaRPr sz="1800">
              <a:latin typeface="Calibri"/>
              <a:ea typeface="Calibri"/>
              <a:cs typeface="Calibri"/>
              <a:sym typeface="Calibri"/>
            </a:endParaRPr>
          </a:p>
          <a:p>
            <a:pPr marL="0" lvl="0" indent="0" algn="l" rtl="0">
              <a:lnSpc>
                <a:spcPct val="10000"/>
              </a:lnSpc>
              <a:spcBef>
                <a:spcPts val="1600"/>
              </a:spcBef>
              <a:spcAft>
                <a:spcPts val="0"/>
              </a:spcAft>
              <a:buSzPts val="1200"/>
              <a:buNone/>
            </a:pPr>
            <a:r>
              <a:rPr lang="en" sz="1400">
                <a:latin typeface="Calibri"/>
                <a:ea typeface="Calibri"/>
                <a:cs typeface="Calibri"/>
                <a:sym typeface="Calibri"/>
              </a:rPr>
              <a:t>    Ground Truth (Low Resolution Image</a:t>
            </a:r>
            <a:r>
              <a:rPr lang="en" sz="1800">
                <a:latin typeface="Calibri"/>
                <a:ea typeface="Calibri"/>
                <a:cs typeface="Calibri"/>
                <a:sym typeface="Calibri"/>
              </a:rPr>
              <a:t>              </a:t>
            </a:r>
            <a:r>
              <a:rPr lang="en" sz="1400">
                <a:latin typeface="Calibri"/>
                <a:ea typeface="Calibri"/>
                <a:cs typeface="Calibri"/>
                <a:sym typeface="Calibri"/>
              </a:rPr>
              <a:t> SR: High Resolution Image after Using Deep Prior</a:t>
            </a:r>
            <a:endParaRPr sz="1400">
              <a:latin typeface="Calibri"/>
              <a:ea typeface="Calibri"/>
              <a:cs typeface="Calibri"/>
              <a:sym typeface="Calibri"/>
            </a:endParaRPr>
          </a:p>
          <a:p>
            <a:pPr marL="0" lvl="0" indent="0" algn="l" rtl="0">
              <a:lnSpc>
                <a:spcPct val="10000"/>
              </a:lnSpc>
              <a:spcBef>
                <a:spcPts val="1600"/>
              </a:spcBef>
              <a:spcAft>
                <a:spcPts val="0"/>
              </a:spcAft>
              <a:buSzPts val="1200"/>
              <a:buNone/>
            </a:pPr>
            <a:r>
              <a:rPr lang="en" sz="1400">
                <a:latin typeface="Calibri"/>
                <a:ea typeface="Calibri"/>
                <a:cs typeface="Calibri"/>
                <a:sym typeface="Calibri"/>
              </a:rPr>
              <a:t>           Of zebra): The only used image                                   </a:t>
            </a:r>
            <a:endParaRPr sz="1400">
              <a:latin typeface="Calibri"/>
              <a:ea typeface="Calibri"/>
              <a:cs typeface="Calibri"/>
              <a:sym typeface="Calibri"/>
            </a:endParaRPr>
          </a:p>
          <a:p>
            <a:pPr marL="0" lvl="0" indent="0" algn="l" rtl="0">
              <a:lnSpc>
                <a:spcPct val="115000"/>
              </a:lnSpc>
              <a:spcBef>
                <a:spcPts val="1600"/>
              </a:spcBef>
              <a:spcAft>
                <a:spcPts val="0"/>
              </a:spcAft>
              <a:buSzPts val="1200"/>
              <a:buNone/>
            </a:pPr>
            <a:endParaRPr sz="1300">
              <a:latin typeface="Calibri"/>
              <a:ea typeface="Calibri"/>
              <a:cs typeface="Calibri"/>
              <a:sym typeface="Calibri"/>
            </a:endParaRPr>
          </a:p>
          <a:p>
            <a:pPr marL="0" lvl="0" indent="0" algn="l" rtl="0">
              <a:lnSpc>
                <a:spcPct val="115000"/>
              </a:lnSpc>
              <a:spcBef>
                <a:spcPts val="1600"/>
              </a:spcBef>
              <a:spcAft>
                <a:spcPts val="0"/>
              </a:spcAft>
              <a:buSzPts val="1200"/>
              <a:buNone/>
            </a:pPr>
            <a:endParaRPr sz="1800">
              <a:latin typeface="Calibri"/>
              <a:ea typeface="Calibri"/>
              <a:cs typeface="Calibri"/>
              <a:sym typeface="Calibri"/>
            </a:endParaRPr>
          </a:p>
          <a:p>
            <a:pPr marL="0" lvl="0" indent="0" algn="l" rtl="0">
              <a:lnSpc>
                <a:spcPct val="115000"/>
              </a:lnSpc>
              <a:spcBef>
                <a:spcPts val="1600"/>
              </a:spcBef>
              <a:spcAft>
                <a:spcPts val="1600"/>
              </a:spcAft>
              <a:buSzPts val="1200"/>
              <a:buNone/>
            </a:pPr>
            <a:endParaRPr sz="1800">
              <a:latin typeface="Calibri"/>
              <a:ea typeface="Calibri"/>
              <a:cs typeface="Calibri"/>
              <a:sym typeface="Calibri"/>
            </a:endParaRPr>
          </a:p>
        </p:txBody>
      </p:sp>
      <p:pic>
        <p:nvPicPr>
          <p:cNvPr id="163" name="Google Shape;163;p31"/>
          <p:cNvPicPr preferRelativeResize="0"/>
          <p:nvPr/>
        </p:nvPicPr>
        <p:blipFill rotWithShape="1">
          <a:blip r:embed="rId4">
            <a:alphaModFix/>
          </a:blip>
          <a:srcRect/>
          <a:stretch/>
        </p:blipFill>
        <p:spPr>
          <a:xfrm>
            <a:off x="1228175" y="1415225"/>
            <a:ext cx="2818550" cy="2565250"/>
          </a:xfrm>
          <a:prstGeom prst="rect">
            <a:avLst/>
          </a:prstGeom>
          <a:noFill/>
          <a:ln>
            <a:noFill/>
          </a:ln>
        </p:spPr>
      </p:pic>
      <p:pic>
        <p:nvPicPr>
          <p:cNvPr id="164" name="Google Shape;164;p31"/>
          <p:cNvPicPr preferRelativeResize="0"/>
          <p:nvPr/>
        </p:nvPicPr>
        <p:blipFill rotWithShape="1">
          <a:blip r:embed="rId5">
            <a:alphaModFix/>
          </a:blip>
          <a:srcRect/>
          <a:stretch/>
        </p:blipFill>
        <p:spPr>
          <a:xfrm>
            <a:off x="5041050" y="1437099"/>
            <a:ext cx="2863871" cy="2565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a:spLocks noGrp="1"/>
          </p:cNvSpPr>
          <p:nvPr>
            <p:ph type="subTitle" idx="2"/>
          </p:nvPr>
        </p:nvSpPr>
        <p:spPr>
          <a:xfrm>
            <a:off x="896425" y="2264507"/>
            <a:ext cx="6930900" cy="70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sz="1800">
                <a:latin typeface="Calibri"/>
                <a:ea typeface="Calibri"/>
                <a:cs typeface="Calibri"/>
                <a:sym typeface="Calibri"/>
              </a:rPr>
              <a:t>1.  4X Super-Resolution </a:t>
            </a:r>
            <a:endParaRPr sz="1800">
              <a:latin typeface="Calibri"/>
              <a:ea typeface="Calibri"/>
              <a:cs typeface="Calibri"/>
              <a:sym typeface="Calibri"/>
            </a:endParaRPr>
          </a:p>
        </p:txBody>
      </p:sp>
      <p:sp>
        <p:nvSpPr>
          <p:cNvPr id="170" name="Google Shape;170;p32"/>
          <p:cNvSpPr txBox="1">
            <a:spLocks noGrp="1"/>
          </p:cNvSpPr>
          <p:nvPr>
            <p:ph type="title"/>
          </p:nvPr>
        </p:nvSpPr>
        <p:spPr>
          <a:xfrm>
            <a:off x="720000" y="1894423"/>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Calibri"/>
                <a:ea typeface="Calibri"/>
                <a:cs typeface="Calibri"/>
                <a:sym typeface="Calibri"/>
              </a:rPr>
              <a:t>PSNR Comparisons with other methods</a:t>
            </a:r>
            <a:endParaRPr>
              <a:latin typeface="Calibri"/>
              <a:ea typeface="Calibri"/>
              <a:cs typeface="Calibri"/>
              <a:sym typeface="Calibri"/>
            </a:endParaRPr>
          </a:p>
        </p:txBody>
      </p:sp>
      <p:graphicFrame>
        <p:nvGraphicFramePr>
          <p:cNvPr id="171" name="Google Shape;171;p32"/>
          <p:cNvGraphicFramePr/>
          <p:nvPr/>
        </p:nvGraphicFramePr>
        <p:xfrm>
          <a:off x="1016373" y="2837207"/>
          <a:ext cx="3000000" cy="3000000"/>
        </p:xfrm>
        <a:graphic>
          <a:graphicData uri="http://schemas.openxmlformats.org/drawingml/2006/table">
            <a:tbl>
              <a:tblPr>
                <a:noFill/>
                <a:tableStyleId>{6E2DD123-29AD-4EC4-97F8-AE3580E70A95}</a:tableStyleId>
              </a:tblPr>
              <a:tblGrid>
                <a:gridCol w="2410400">
                  <a:extLst>
                    <a:ext uri="{9D8B030D-6E8A-4147-A177-3AD203B41FA5}">
                      <a16:colId xmlns:a16="http://schemas.microsoft.com/office/drawing/2014/main" val="20000"/>
                    </a:ext>
                  </a:extLst>
                </a:gridCol>
                <a:gridCol w="2410400">
                  <a:extLst>
                    <a:ext uri="{9D8B030D-6E8A-4147-A177-3AD203B41FA5}">
                      <a16:colId xmlns:a16="http://schemas.microsoft.com/office/drawing/2014/main" val="20001"/>
                    </a:ext>
                  </a:extLst>
                </a:gridCol>
                <a:gridCol w="2410400">
                  <a:extLst>
                    <a:ext uri="{9D8B030D-6E8A-4147-A177-3AD203B41FA5}">
                      <a16:colId xmlns:a16="http://schemas.microsoft.com/office/drawing/2014/main" val="20002"/>
                    </a:ext>
                  </a:extLst>
                </a:gridCol>
              </a:tblGrid>
              <a:tr h="41435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latin typeface="Calibri"/>
                          <a:ea typeface="Calibri"/>
                          <a:cs typeface="Calibri"/>
                          <a:sym typeface="Calibri"/>
                        </a:rPr>
                        <a:t> IMAGE</a:t>
                      </a:r>
                      <a:endParaRPr sz="1400" b="1"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2F2F2"/>
                          </a:solidFill>
                          <a:latin typeface="Calibri"/>
                          <a:ea typeface="Calibri"/>
                          <a:cs typeface="Calibri"/>
                          <a:sym typeface="Calibri"/>
                        </a:rPr>
                        <a:t>DEEP PRIOR</a:t>
                      </a:r>
                      <a:endParaRPr sz="1400" u="none" strike="noStrike" cap="none">
                        <a:solidFill>
                          <a:srgbClr val="F2F2F2"/>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2F2F2"/>
                          </a:solidFill>
                          <a:latin typeface="Calibri"/>
                          <a:ea typeface="Calibri"/>
                          <a:cs typeface="Calibri"/>
                          <a:sym typeface="Calibri"/>
                        </a:rPr>
                        <a:t>BEST</a:t>
                      </a:r>
                      <a:endParaRPr sz="1400" u="none" strike="noStrike" cap="none">
                        <a:solidFill>
                          <a:srgbClr val="F2F2F2"/>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4143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2F2F2"/>
                          </a:solidFill>
                          <a:latin typeface="Calibri"/>
                          <a:ea typeface="Calibri"/>
                          <a:cs typeface="Calibri"/>
                          <a:sym typeface="Calibri"/>
                        </a:rPr>
                        <a:t>LR Zebra</a:t>
                      </a:r>
                      <a:endParaRPr sz="1400" u="none" strike="noStrike" cap="none">
                        <a:solidFill>
                          <a:srgbClr val="F2F2F2"/>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FFFFF"/>
                          </a:solidFill>
                          <a:latin typeface="Calibri"/>
                          <a:ea typeface="Calibri"/>
                          <a:cs typeface="Calibri"/>
                          <a:sym typeface="Calibri"/>
                        </a:rPr>
                        <a:t>25.71</a:t>
                      </a:r>
                      <a:endParaRPr sz="1400"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2F2F2"/>
                          </a:solidFill>
                          <a:latin typeface="Calibri"/>
                          <a:ea typeface="Calibri"/>
                          <a:cs typeface="Calibri"/>
                          <a:sym typeface="Calibri"/>
                        </a:rPr>
                        <a:t>26.98 (LapSRN)</a:t>
                      </a:r>
                      <a:endParaRPr sz="1400" u="none" strike="noStrike" cap="none">
                        <a:solidFill>
                          <a:srgbClr val="F2F2F2"/>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bl>
          </a:graphicData>
        </a:graphic>
      </p:graphicFrame>
      <p:sp>
        <p:nvSpPr>
          <p:cNvPr id="172" name="Google Shape;172;p32"/>
          <p:cNvSpPr txBox="1">
            <a:spLocks noGrp="1"/>
          </p:cNvSpPr>
          <p:nvPr>
            <p:ph type="subTitle" idx="2"/>
          </p:nvPr>
        </p:nvSpPr>
        <p:spPr>
          <a:xfrm>
            <a:off x="956400" y="3586342"/>
            <a:ext cx="6930900" cy="70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sz="1800">
                <a:latin typeface="Calibri"/>
                <a:ea typeface="Calibri"/>
                <a:cs typeface="Calibri"/>
                <a:sym typeface="Calibri"/>
              </a:rPr>
              <a:t>2.  8X Super-Resolution </a:t>
            </a:r>
            <a:endParaRPr sz="1800">
              <a:latin typeface="Calibri"/>
              <a:ea typeface="Calibri"/>
              <a:cs typeface="Calibri"/>
              <a:sym typeface="Calibri"/>
            </a:endParaRPr>
          </a:p>
        </p:txBody>
      </p:sp>
      <p:graphicFrame>
        <p:nvGraphicFramePr>
          <p:cNvPr id="173" name="Google Shape;173;p32"/>
          <p:cNvGraphicFramePr/>
          <p:nvPr/>
        </p:nvGraphicFramePr>
        <p:xfrm>
          <a:off x="1007544" y="4201100"/>
          <a:ext cx="3000000" cy="3000000"/>
        </p:xfrm>
        <a:graphic>
          <a:graphicData uri="http://schemas.openxmlformats.org/drawingml/2006/table">
            <a:tbl>
              <a:tblPr>
                <a:noFill/>
                <a:tableStyleId>{6E2DD123-29AD-4EC4-97F8-AE3580E70A95}</a:tableStyleId>
              </a:tblPr>
              <a:tblGrid>
                <a:gridCol w="2410400">
                  <a:extLst>
                    <a:ext uri="{9D8B030D-6E8A-4147-A177-3AD203B41FA5}">
                      <a16:colId xmlns:a16="http://schemas.microsoft.com/office/drawing/2014/main" val="20000"/>
                    </a:ext>
                  </a:extLst>
                </a:gridCol>
                <a:gridCol w="2410400">
                  <a:extLst>
                    <a:ext uri="{9D8B030D-6E8A-4147-A177-3AD203B41FA5}">
                      <a16:colId xmlns:a16="http://schemas.microsoft.com/office/drawing/2014/main" val="20001"/>
                    </a:ext>
                  </a:extLst>
                </a:gridCol>
                <a:gridCol w="2410400">
                  <a:extLst>
                    <a:ext uri="{9D8B030D-6E8A-4147-A177-3AD203B41FA5}">
                      <a16:colId xmlns:a16="http://schemas.microsoft.com/office/drawing/2014/main" val="20002"/>
                    </a:ext>
                  </a:extLst>
                </a:gridCol>
              </a:tblGrid>
              <a:tr h="41435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FFFFFF"/>
                          </a:solidFill>
                          <a:latin typeface="Calibri"/>
                          <a:ea typeface="Calibri"/>
                          <a:cs typeface="Calibri"/>
                          <a:sym typeface="Calibri"/>
                        </a:rPr>
                        <a:t> IMAGE</a:t>
                      </a:r>
                      <a:endParaRPr sz="1400" b="1"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2F2F2"/>
                          </a:solidFill>
                          <a:latin typeface="Calibri"/>
                          <a:ea typeface="Calibri"/>
                          <a:cs typeface="Calibri"/>
                          <a:sym typeface="Calibri"/>
                        </a:rPr>
                        <a:t>DEEP PRIOR</a:t>
                      </a:r>
                      <a:endParaRPr sz="1400" u="none" strike="noStrike" cap="none">
                        <a:solidFill>
                          <a:srgbClr val="F2F2F2"/>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2F2F2"/>
                          </a:solidFill>
                          <a:latin typeface="Calibri"/>
                          <a:ea typeface="Calibri"/>
                          <a:cs typeface="Calibri"/>
                          <a:sym typeface="Calibri"/>
                        </a:rPr>
                        <a:t>BEST</a:t>
                      </a:r>
                      <a:endParaRPr sz="1400" u="none" strike="noStrike" cap="none">
                        <a:solidFill>
                          <a:srgbClr val="F2F2F2"/>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0"/>
                  </a:ext>
                </a:extLst>
              </a:tr>
              <a:tr h="414350">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2F2F2"/>
                          </a:solidFill>
                          <a:latin typeface="Calibri"/>
                          <a:ea typeface="Calibri"/>
                          <a:cs typeface="Calibri"/>
                          <a:sym typeface="Calibri"/>
                        </a:rPr>
                        <a:t>LR Zebra</a:t>
                      </a:r>
                      <a:endParaRPr sz="1400" u="none" strike="noStrike" cap="none">
                        <a:solidFill>
                          <a:srgbClr val="F2F2F2"/>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FFFFF"/>
                          </a:solidFill>
                          <a:latin typeface="Calibri"/>
                          <a:ea typeface="Calibri"/>
                          <a:cs typeface="Calibri"/>
                          <a:sym typeface="Calibri"/>
                        </a:rPr>
                        <a:t>20.62</a:t>
                      </a:r>
                      <a:endParaRPr sz="1400" u="none" strike="noStrike" cap="none">
                        <a:solidFill>
                          <a:srgbClr val="FFFFFF"/>
                        </a:solidFill>
                        <a:latin typeface="Calibri"/>
                        <a:ea typeface="Calibri"/>
                        <a:cs typeface="Calibri"/>
                        <a:sym typeface="Calibri"/>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2F2F2"/>
                          </a:solidFill>
                          <a:latin typeface="Calibri"/>
                          <a:ea typeface="Calibri"/>
                          <a:cs typeface="Calibri"/>
                          <a:sym typeface="Calibri"/>
                        </a:rPr>
                        <a:t>20.62 (DEEP PRIOR)</a:t>
                      </a:r>
                      <a:endParaRPr sz="1400" u="none" strike="noStrike" cap="none">
                        <a:solidFill>
                          <a:srgbClr val="F2F2F2"/>
                        </a:solidFill>
                        <a:latin typeface="Calibri"/>
                        <a:ea typeface="Calibri"/>
                        <a:cs typeface="Calibri"/>
                        <a:sym typeface="Calibri"/>
                      </a:endParaRPr>
                    </a:p>
                  </a:txBody>
                  <a:tcPr marL="91425" marR="91425" marT="91425" marB="91425"/>
                </a:tc>
                <a:extLst>
                  <a:ext uri="{0D108BD9-81ED-4DB2-BD59-A6C34878D82A}">
                    <a16:rowId xmlns:a16="http://schemas.microsoft.com/office/drawing/2014/main" val="10001"/>
                  </a:ext>
                </a:extLst>
              </a:tr>
            </a:tbl>
          </a:graphicData>
        </a:graphic>
      </p:graphicFrame>
      <p:sp>
        <p:nvSpPr>
          <p:cNvPr id="174" name="Google Shape;174;p32"/>
          <p:cNvSpPr txBox="1"/>
          <p:nvPr/>
        </p:nvSpPr>
        <p:spPr>
          <a:xfrm>
            <a:off x="956400" y="760200"/>
            <a:ext cx="7178400" cy="12621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00000"/>
              </a:lnSpc>
              <a:spcBef>
                <a:spcPts val="0"/>
              </a:spcBef>
              <a:spcAft>
                <a:spcPts val="0"/>
              </a:spcAft>
              <a:buClr>
                <a:srgbClr val="F2F2F2"/>
              </a:buClr>
              <a:buSzPts val="1400"/>
              <a:buFont typeface="Fira Sans Condensed Light"/>
              <a:buChar char="●"/>
            </a:pPr>
            <a:r>
              <a:rPr lang="en" sz="1400" b="0" i="0" u="none" strike="noStrike" cap="none">
                <a:solidFill>
                  <a:srgbClr val="F2F2F2"/>
                </a:solidFill>
                <a:latin typeface="Calibri"/>
                <a:ea typeface="Calibri"/>
                <a:cs typeface="Calibri"/>
                <a:sym typeface="Calibri"/>
              </a:rPr>
              <a:t>Downsampling is done using operator d() that resizes an image by a factor t given by</a:t>
            </a:r>
            <a:endParaRPr sz="1400" b="0" i="0" u="none" strike="noStrike" cap="none">
              <a:solidFill>
                <a:srgbClr val="F2F2F2"/>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F2F2F2"/>
                </a:solidFill>
                <a:latin typeface="Calibri"/>
                <a:ea typeface="Calibri"/>
                <a:cs typeface="Calibri"/>
                <a:sym typeface="Calibri"/>
              </a:rPr>
              <a:t>                                                  d(·) : R(3×tH×tW) → R(3×H×W)</a:t>
            </a:r>
            <a:endParaRPr sz="1400" b="0" i="0" u="none" strike="noStrike" cap="none">
              <a:solidFill>
                <a:srgbClr val="F2F2F2"/>
              </a:solidFill>
              <a:latin typeface="Calibri"/>
              <a:ea typeface="Calibri"/>
              <a:cs typeface="Calibri"/>
              <a:sym typeface="Calibri"/>
            </a:endParaRPr>
          </a:p>
          <a:p>
            <a:pPr marL="457200" marR="0" lvl="0" indent="-317500" algn="l" rtl="0">
              <a:lnSpc>
                <a:spcPct val="100000"/>
              </a:lnSpc>
              <a:spcBef>
                <a:spcPts val="0"/>
              </a:spcBef>
              <a:spcAft>
                <a:spcPts val="0"/>
              </a:spcAft>
              <a:buClr>
                <a:srgbClr val="F2F2F2"/>
              </a:buClr>
              <a:buSzPts val="1400"/>
              <a:buFont typeface="Fira Sans Condensed Light"/>
              <a:buChar char="●"/>
            </a:pPr>
            <a:r>
              <a:rPr lang="en" sz="1400" b="0" i="0" u="none" strike="noStrike" cap="none">
                <a:solidFill>
                  <a:srgbClr val="F2F2F2"/>
                </a:solidFill>
                <a:latin typeface="Calibri"/>
                <a:ea typeface="Calibri"/>
                <a:cs typeface="Calibri"/>
                <a:sym typeface="Calibri"/>
              </a:rPr>
              <a:t>Next, Regularizing the problem (given in method section) is done by considering the re-parametrization x = fθ(z) and optimizing the resulting energy w.r.t. θ. Optimization which uses gradient descent</a:t>
            </a:r>
            <a:endParaRPr sz="1400" b="0" i="0" u="none" strike="noStrike" cap="none">
              <a:solidFill>
                <a:srgbClr val="F2F2F2"/>
              </a:solidFill>
              <a:latin typeface="Calibri"/>
              <a:ea typeface="Calibri"/>
              <a:cs typeface="Calibri"/>
              <a:sym typeface="Calibri"/>
            </a:endParaRPr>
          </a:p>
        </p:txBody>
      </p:sp>
      <p:sp>
        <p:nvSpPr>
          <p:cNvPr id="175" name="Google Shape;175;p32"/>
          <p:cNvSpPr txBox="1"/>
          <p:nvPr/>
        </p:nvSpPr>
        <p:spPr>
          <a:xfrm>
            <a:off x="1065475" y="113700"/>
            <a:ext cx="65928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rgbClr val="F2F2F2"/>
                </a:solidFill>
                <a:latin typeface="Calibri"/>
                <a:ea typeface="Calibri"/>
                <a:cs typeface="Calibri"/>
                <a:sym typeface="Calibri"/>
              </a:rPr>
              <a:t>Implementation of SR</a:t>
            </a:r>
            <a:r>
              <a:rPr lang="en" sz="1900" b="1" i="0" u="none" strike="noStrike" cap="none">
                <a:solidFill>
                  <a:srgbClr val="F2F2F2"/>
                </a:solidFill>
                <a:latin typeface="Calibri"/>
                <a:ea typeface="Calibri"/>
                <a:cs typeface="Calibri"/>
                <a:sym typeface="Calibri"/>
              </a:rPr>
              <a:t> </a:t>
            </a:r>
            <a:endParaRPr sz="2000" b="1" i="0" u="none" strike="noStrike" cap="none">
              <a:solidFill>
                <a:srgbClr val="F2F2F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325523" y="329138"/>
            <a:ext cx="8283900" cy="572700"/>
          </a:xfrm>
          <a:prstGeom prst="rect">
            <a:avLst/>
          </a:prstGeom>
          <a:noFill/>
          <a:ln>
            <a:noFill/>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SzPts val="3000"/>
              <a:buNone/>
            </a:pPr>
            <a:r>
              <a:rPr lang="en">
                <a:latin typeface="Calibri"/>
                <a:ea typeface="Calibri"/>
                <a:cs typeface="Calibri"/>
                <a:sym typeface="Calibri"/>
              </a:rPr>
              <a:t>2.  Denoising using the Deep Image Prior</a:t>
            </a:r>
            <a:endParaRPr>
              <a:latin typeface="Calibri"/>
              <a:ea typeface="Calibri"/>
              <a:cs typeface="Calibri"/>
              <a:sym typeface="Calibri"/>
            </a:endParaRPr>
          </a:p>
        </p:txBody>
      </p:sp>
      <p:sp>
        <p:nvSpPr>
          <p:cNvPr id="181" name="Google Shape;181;p33"/>
          <p:cNvSpPr txBox="1">
            <a:spLocks noGrp="1"/>
          </p:cNvSpPr>
          <p:nvPr>
            <p:ph type="body" idx="4294967295"/>
          </p:nvPr>
        </p:nvSpPr>
        <p:spPr>
          <a:xfrm>
            <a:off x="720000" y="1122730"/>
            <a:ext cx="7704000" cy="37752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0" algn="l" rtl="0">
              <a:lnSpc>
                <a:spcPct val="115000"/>
              </a:lnSpc>
              <a:spcBef>
                <a:spcPts val="0"/>
              </a:spcBef>
              <a:spcAft>
                <a:spcPts val="0"/>
              </a:spcAft>
              <a:buSzPts val="1200"/>
              <a:buNone/>
            </a:pPr>
            <a:endParaRPr sz="1800">
              <a:latin typeface="Calibri"/>
              <a:ea typeface="Calibri"/>
              <a:cs typeface="Calibri"/>
              <a:sym typeface="Calibri"/>
            </a:endParaRPr>
          </a:p>
          <a:p>
            <a:pPr marL="457200" lvl="0" indent="0" algn="l" rtl="0">
              <a:lnSpc>
                <a:spcPct val="115000"/>
              </a:lnSpc>
              <a:spcBef>
                <a:spcPts val="1600"/>
              </a:spcBef>
              <a:spcAft>
                <a:spcPts val="0"/>
              </a:spcAft>
              <a:buSzPts val="1200"/>
              <a:buNone/>
            </a:pPr>
            <a:endParaRPr sz="1800">
              <a:latin typeface="Calibri"/>
              <a:ea typeface="Calibri"/>
              <a:cs typeface="Calibri"/>
              <a:sym typeface="Calibri"/>
            </a:endParaRPr>
          </a:p>
          <a:p>
            <a:pPr marL="457200" lvl="0" indent="0" algn="l" rtl="0">
              <a:lnSpc>
                <a:spcPct val="115000"/>
              </a:lnSpc>
              <a:spcBef>
                <a:spcPts val="1600"/>
              </a:spcBef>
              <a:spcAft>
                <a:spcPts val="0"/>
              </a:spcAft>
              <a:buSzPts val="1200"/>
              <a:buNone/>
            </a:pPr>
            <a:endParaRPr sz="1800">
              <a:latin typeface="Calibri"/>
              <a:ea typeface="Calibri"/>
              <a:cs typeface="Calibri"/>
              <a:sym typeface="Calibri"/>
            </a:endParaRPr>
          </a:p>
          <a:p>
            <a:pPr marL="457200" lvl="0" indent="0" algn="l" rtl="0">
              <a:lnSpc>
                <a:spcPct val="115000"/>
              </a:lnSpc>
              <a:spcBef>
                <a:spcPts val="1600"/>
              </a:spcBef>
              <a:spcAft>
                <a:spcPts val="0"/>
              </a:spcAft>
              <a:buSzPts val="1200"/>
              <a:buNone/>
            </a:pPr>
            <a:endParaRPr sz="1800">
              <a:latin typeface="Calibri"/>
              <a:ea typeface="Calibri"/>
              <a:cs typeface="Calibri"/>
              <a:sym typeface="Calibri"/>
            </a:endParaRPr>
          </a:p>
          <a:p>
            <a:pPr marL="0" lvl="0" indent="0" algn="l" rtl="0">
              <a:lnSpc>
                <a:spcPct val="115000"/>
              </a:lnSpc>
              <a:spcBef>
                <a:spcPts val="1600"/>
              </a:spcBef>
              <a:spcAft>
                <a:spcPts val="0"/>
              </a:spcAft>
              <a:buSzPts val="1200"/>
              <a:buNone/>
            </a:pPr>
            <a:endParaRPr sz="1800">
              <a:latin typeface="Calibri"/>
              <a:ea typeface="Calibri"/>
              <a:cs typeface="Calibri"/>
              <a:sym typeface="Calibri"/>
            </a:endParaRPr>
          </a:p>
          <a:p>
            <a:pPr marL="0" lvl="0" indent="0" algn="l" rtl="0">
              <a:lnSpc>
                <a:spcPct val="115000"/>
              </a:lnSpc>
              <a:spcBef>
                <a:spcPts val="1600"/>
              </a:spcBef>
              <a:spcAft>
                <a:spcPts val="0"/>
              </a:spcAft>
              <a:buSzPts val="1200"/>
              <a:buNone/>
            </a:pPr>
            <a:endParaRPr sz="1800">
              <a:latin typeface="Calibri"/>
              <a:ea typeface="Calibri"/>
              <a:cs typeface="Calibri"/>
              <a:sym typeface="Calibri"/>
            </a:endParaRPr>
          </a:p>
          <a:p>
            <a:pPr marL="0" lvl="0" indent="0" algn="l" rtl="0">
              <a:lnSpc>
                <a:spcPct val="115000"/>
              </a:lnSpc>
              <a:spcBef>
                <a:spcPts val="1600"/>
              </a:spcBef>
              <a:spcAft>
                <a:spcPts val="0"/>
              </a:spcAft>
              <a:buSzPts val="1200"/>
              <a:buNone/>
            </a:pPr>
            <a:r>
              <a:rPr lang="en" sz="1800">
                <a:latin typeface="Calibri"/>
                <a:ea typeface="Calibri"/>
                <a:cs typeface="Calibri"/>
                <a:sym typeface="Calibri"/>
              </a:rPr>
              <a:t>            Corrupted Image used                               Image after Deep Image Prior</a:t>
            </a:r>
            <a:endParaRPr sz="1800">
              <a:latin typeface="Calibri"/>
              <a:ea typeface="Calibri"/>
              <a:cs typeface="Calibri"/>
              <a:sym typeface="Calibri"/>
            </a:endParaRPr>
          </a:p>
          <a:p>
            <a:pPr marL="0" lvl="0" indent="0" algn="l" rtl="0">
              <a:lnSpc>
                <a:spcPct val="115000"/>
              </a:lnSpc>
              <a:spcBef>
                <a:spcPts val="1600"/>
              </a:spcBef>
              <a:spcAft>
                <a:spcPts val="0"/>
              </a:spcAft>
              <a:buSzPts val="1200"/>
              <a:buNone/>
            </a:pPr>
            <a:endParaRPr sz="1800">
              <a:latin typeface="Calibri"/>
              <a:ea typeface="Calibri"/>
              <a:cs typeface="Calibri"/>
              <a:sym typeface="Calibri"/>
            </a:endParaRPr>
          </a:p>
          <a:p>
            <a:pPr marL="0" lvl="0" indent="0" algn="l" rtl="0">
              <a:lnSpc>
                <a:spcPct val="115000"/>
              </a:lnSpc>
              <a:spcBef>
                <a:spcPts val="1600"/>
              </a:spcBef>
              <a:spcAft>
                <a:spcPts val="1600"/>
              </a:spcAft>
              <a:buSzPts val="1200"/>
              <a:buNone/>
            </a:pPr>
            <a:endParaRPr sz="1800">
              <a:latin typeface="Calibri"/>
              <a:ea typeface="Calibri"/>
              <a:cs typeface="Calibri"/>
              <a:sym typeface="Calibri"/>
            </a:endParaRPr>
          </a:p>
        </p:txBody>
      </p:sp>
      <p:pic>
        <p:nvPicPr>
          <p:cNvPr id="182" name="Google Shape;182;p33"/>
          <p:cNvPicPr preferRelativeResize="0"/>
          <p:nvPr/>
        </p:nvPicPr>
        <p:blipFill rotWithShape="1">
          <a:blip r:embed="rId4">
            <a:alphaModFix/>
          </a:blip>
          <a:srcRect/>
          <a:stretch/>
        </p:blipFill>
        <p:spPr>
          <a:xfrm>
            <a:off x="1432500" y="1357574"/>
            <a:ext cx="2576600" cy="3002876"/>
          </a:xfrm>
          <a:prstGeom prst="rect">
            <a:avLst/>
          </a:prstGeom>
          <a:noFill/>
          <a:ln>
            <a:noFill/>
          </a:ln>
        </p:spPr>
      </p:pic>
      <p:pic>
        <p:nvPicPr>
          <p:cNvPr id="183" name="Google Shape;183;p33"/>
          <p:cNvPicPr preferRelativeResize="0"/>
          <p:nvPr/>
        </p:nvPicPr>
        <p:blipFill rotWithShape="1">
          <a:blip r:embed="rId5">
            <a:alphaModFix/>
          </a:blip>
          <a:srcRect/>
          <a:stretch/>
        </p:blipFill>
        <p:spPr>
          <a:xfrm>
            <a:off x="5446851" y="1357570"/>
            <a:ext cx="2576600" cy="30139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
        <p:cNvGrpSpPr/>
        <p:nvPr/>
      </p:nvGrpSpPr>
      <p:grpSpPr>
        <a:xfrm>
          <a:off x="0" y="0"/>
          <a:ext cx="0" cy="0"/>
          <a:chOff x="0" y="0"/>
          <a:chExt cx="0" cy="0"/>
        </a:xfrm>
      </p:grpSpPr>
      <p:sp>
        <p:nvSpPr>
          <p:cNvPr id="188" name="Google Shape;188;p34"/>
          <p:cNvSpPr txBox="1">
            <a:spLocks noGrp="1"/>
          </p:cNvSpPr>
          <p:nvPr>
            <p:ph type="title" idx="2"/>
          </p:nvPr>
        </p:nvSpPr>
        <p:spPr>
          <a:xfrm>
            <a:off x="138435" y="26126"/>
            <a:ext cx="2256000"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sz="10000"/>
              <a:t>04</a:t>
            </a:r>
            <a:endParaRPr sz="10000"/>
          </a:p>
        </p:txBody>
      </p:sp>
      <p:cxnSp>
        <p:nvCxnSpPr>
          <p:cNvPr id="189" name="Google Shape;189;p34"/>
          <p:cNvCxnSpPr/>
          <p:nvPr/>
        </p:nvCxnSpPr>
        <p:spPr>
          <a:xfrm>
            <a:off x="138435" y="1392559"/>
            <a:ext cx="1585862" cy="0"/>
          </a:xfrm>
          <a:prstGeom prst="straightConnector1">
            <a:avLst/>
          </a:prstGeom>
          <a:noFill/>
          <a:ln w="19050" cap="flat" cmpd="sng">
            <a:solidFill>
              <a:schemeClr val="lt2"/>
            </a:solidFill>
            <a:prstDash val="solid"/>
            <a:round/>
            <a:headEnd type="oval" w="med" len="med"/>
            <a:tailEnd type="oval" w="med" len="med"/>
          </a:ln>
        </p:spPr>
      </p:cxnSp>
      <p:sp>
        <p:nvSpPr>
          <p:cNvPr id="190" name="Google Shape;190;p34"/>
          <p:cNvSpPr txBox="1"/>
          <p:nvPr/>
        </p:nvSpPr>
        <p:spPr>
          <a:xfrm>
            <a:off x="1266435" y="1527541"/>
            <a:ext cx="726032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4800" b="1" i="0" u="none" strike="noStrike" cap="none">
                <a:solidFill>
                  <a:schemeClr val="lt2"/>
                </a:solidFill>
                <a:latin typeface="Calibri"/>
                <a:ea typeface="Calibri"/>
                <a:cs typeface="Calibri"/>
                <a:sym typeface="Calibri"/>
              </a:rPr>
              <a:t>IMAGE DEBLURRING </a:t>
            </a:r>
            <a:endParaRPr/>
          </a:p>
          <a:p>
            <a:pPr marL="0" marR="0" lvl="0" indent="0" algn="l" rtl="0">
              <a:lnSpc>
                <a:spcPct val="100000"/>
              </a:lnSpc>
              <a:spcBef>
                <a:spcPts val="0"/>
              </a:spcBef>
              <a:spcAft>
                <a:spcPts val="0"/>
              </a:spcAft>
              <a:buNone/>
            </a:pPr>
            <a:r>
              <a:rPr lang="en" sz="4800" b="1" i="0" u="none" strike="noStrike" cap="none">
                <a:solidFill>
                  <a:schemeClr val="lt2"/>
                </a:solidFill>
                <a:latin typeface="Calibri"/>
                <a:ea typeface="Calibri"/>
                <a:cs typeface="Calibri"/>
                <a:sym typeface="Calibri"/>
              </a:rPr>
              <a:t>USING MACHINE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grpSp>
        <p:nvGrpSpPr>
          <p:cNvPr id="195" name="Google Shape;195;p35"/>
          <p:cNvGrpSpPr/>
          <p:nvPr/>
        </p:nvGrpSpPr>
        <p:grpSpPr>
          <a:xfrm>
            <a:off x="439789" y="647053"/>
            <a:ext cx="8904557" cy="4556100"/>
            <a:chOff x="570412" y="1051675"/>
            <a:chExt cx="4933546" cy="4556100"/>
          </a:xfrm>
        </p:grpSpPr>
        <p:sp>
          <p:nvSpPr>
            <p:cNvPr id="196" name="Google Shape;196;p35"/>
            <p:cNvSpPr txBox="1"/>
            <p:nvPr/>
          </p:nvSpPr>
          <p:spPr>
            <a:xfrm>
              <a:off x="570412" y="1051675"/>
              <a:ext cx="4572000" cy="4556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chemeClr val="lt2"/>
                </a:buClr>
                <a:buSzPts val="3600"/>
                <a:buFont typeface="Arial"/>
                <a:buChar char="•"/>
              </a:pPr>
              <a:r>
                <a:rPr lang="en" sz="2000" b="0" i="0" u="none" strike="noStrike" cap="none">
                  <a:solidFill>
                    <a:schemeClr val="lt2"/>
                  </a:solidFill>
                  <a:latin typeface="Calibri"/>
                  <a:ea typeface="Calibri"/>
                  <a:cs typeface="Calibri"/>
                  <a:sym typeface="Calibri"/>
                </a:rPr>
                <a:t>Three models have been tried out:</a:t>
              </a:r>
              <a:endParaRPr/>
            </a:p>
            <a:p>
              <a:pPr marL="285750" marR="0" lvl="0" indent="-57150" algn="l" rtl="0">
                <a:lnSpc>
                  <a:spcPct val="150000"/>
                </a:lnSpc>
                <a:spcBef>
                  <a:spcPts val="0"/>
                </a:spcBef>
                <a:spcAft>
                  <a:spcPts val="0"/>
                </a:spcAft>
                <a:buClr>
                  <a:schemeClr val="lt2"/>
                </a:buClr>
                <a:buSzPts val="3600"/>
                <a:buFont typeface="Arial"/>
                <a:buNone/>
              </a:pPr>
              <a:endParaRPr sz="2000" b="0" i="0" u="none" strike="noStrike" cap="none">
                <a:solidFill>
                  <a:schemeClr val="lt2"/>
                </a:solidFill>
                <a:latin typeface="Calibri"/>
                <a:ea typeface="Calibri"/>
                <a:cs typeface="Calibri"/>
                <a:sym typeface="Calibri"/>
              </a:endParaRPr>
            </a:p>
            <a:p>
              <a:pPr marL="285750" marR="0" lvl="0" indent="-57150" algn="l" rtl="0">
                <a:lnSpc>
                  <a:spcPct val="150000"/>
                </a:lnSpc>
                <a:spcBef>
                  <a:spcPts val="0"/>
                </a:spcBef>
                <a:spcAft>
                  <a:spcPts val="0"/>
                </a:spcAft>
                <a:buClr>
                  <a:schemeClr val="lt2"/>
                </a:buClr>
                <a:buSzPts val="3600"/>
                <a:buFont typeface="Arial"/>
                <a:buNone/>
              </a:pPr>
              <a:endParaRPr sz="2000" b="0" i="0" u="none" strike="noStrike" cap="none">
                <a:solidFill>
                  <a:schemeClr val="lt2"/>
                </a:solidFill>
                <a:latin typeface="Calibri"/>
                <a:ea typeface="Calibri"/>
                <a:cs typeface="Calibri"/>
                <a:sym typeface="Calibri"/>
              </a:endParaRPr>
            </a:p>
            <a:p>
              <a:pPr marL="285750" marR="0" lvl="0" indent="-57150" algn="l" rtl="0">
                <a:lnSpc>
                  <a:spcPct val="150000"/>
                </a:lnSpc>
                <a:spcBef>
                  <a:spcPts val="0"/>
                </a:spcBef>
                <a:spcAft>
                  <a:spcPts val="0"/>
                </a:spcAft>
                <a:buClr>
                  <a:schemeClr val="lt2"/>
                </a:buClr>
                <a:buSzPts val="3600"/>
                <a:buFont typeface="Arial"/>
                <a:buNone/>
              </a:pPr>
              <a:endParaRPr sz="2000" b="0" i="0" u="none" strike="noStrike" cap="none">
                <a:solidFill>
                  <a:schemeClr val="lt2"/>
                </a:solidFill>
                <a:latin typeface="Calibri"/>
                <a:ea typeface="Calibri"/>
                <a:cs typeface="Calibri"/>
                <a:sym typeface="Calibri"/>
              </a:endParaRPr>
            </a:p>
            <a:p>
              <a:pPr marL="285750" marR="0" lvl="0" indent="-285750" algn="l" rtl="0">
                <a:lnSpc>
                  <a:spcPct val="100000"/>
                </a:lnSpc>
                <a:spcBef>
                  <a:spcPts val="0"/>
                </a:spcBef>
                <a:spcAft>
                  <a:spcPts val="0"/>
                </a:spcAft>
                <a:buClr>
                  <a:schemeClr val="lt2"/>
                </a:buClr>
                <a:buSzPts val="3600"/>
                <a:buFont typeface="Arial"/>
                <a:buChar char="•"/>
              </a:pPr>
              <a:r>
                <a:rPr lang="en" sz="2000" b="0" i="0" u="none" strike="noStrike" cap="none">
                  <a:solidFill>
                    <a:schemeClr val="lt2"/>
                  </a:solidFill>
                  <a:latin typeface="Calibri"/>
                  <a:ea typeface="Calibri"/>
                  <a:cs typeface="Calibri"/>
                  <a:sym typeface="Calibri"/>
                </a:rPr>
                <a:t>The</a:t>
              </a:r>
              <a:r>
                <a:rPr lang="en" sz="2000">
                  <a:solidFill>
                    <a:schemeClr val="lt2"/>
                  </a:solidFill>
                  <a:latin typeface="Calibri"/>
                  <a:ea typeface="Calibri"/>
                  <a:cs typeface="Calibri"/>
                  <a:sym typeface="Calibri"/>
                </a:rPr>
                <a:t>s</a:t>
              </a:r>
              <a:r>
                <a:rPr lang="en" sz="2000" b="0" i="0" u="none" strike="noStrike" cap="none">
                  <a:solidFill>
                    <a:schemeClr val="lt2"/>
                  </a:solidFill>
                  <a:latin typeface="Calibri"/>
                  <a:ea typeface="Calibri"/>
                  <a:cs typeface="Calibri"/>
                  <a:sym typeface="Calibri"/>
                </a:rPr>
                <a:t>e models are less complicated than Neural Network models. </a:t>
              </a:r>
              <a:endParaRPr sz="2000" b="0" i="0" u="none" strike="noStrike" cap="none">
                <a:solidFill>
                  <a:schemeClr val="lt2"/>
                </a:solidFill>
                <a:latin typeface="Calibri"/>
                <a:ea typeface="Calibri"/>
                <a:cs typeface="Calibri"/>
                <a:sym typeface="Calibri"/>
              </a:endParaRPr>
            </a:p>
            <a:p>
              <a:pPr marL="285750" marR="0" lvl="0" indent="-285750" algn="l" rtl="0">
                <a:lnSpc>
                  <a:spcPct val="100000"/>
                </a:lnSpc>
                <a:spcBef>
                  <a:spcPts val="0"/>
                </a:spcBef>
                <a:spcAft>
                  <a:spcPts val="0"/>
                </a:spcAft>
                <a:buClr>
                  <a:schemeClr val="lt2"/>
                </a:buClr>
                <a:buSzPts val="3600"/>
                <a:buFont typeface="Arial"/>
                <a:buChar char="•"/>
              </a:pPr>
              <a:r>
                <a:rPr lang="en" sz="2000" b="0" i="0" u="none" strike="noStrike" cap="none">
                  <a:solidFill>
                    <a:schemeClr val="lt2"/>
                  </a:solidFill>
                  <a:latin typeface="Calibri"/>
                  <a:ea typeface="Calibri"/>
                  <a:cs typeface="Calibri"/>
                  <a:sym typeface="Calibri"/>
                </a:rPr>
                <a:t>Tried these models for patch width ranging from 11 to 71</a:t>
              </a:r>
              <a:endParaRPr/>
            </a:p>
            <a:p>
              <a:pPr marL="285750" marR="0" lvl="0" indent="-285750" algn="l" rtl="0">
                <a:lnSpc>
                  <a:spcPct val="100000"/>
                </a:lnSpc>
                <a:spcBef>
                  <a:spcPts val="0"/>
                </a:spcBef>
                <a:spcAft>
                  <a:spcPts val="0"/>
                </a:spcAft>
                <a:buClr>
                  <a:schemeClr val="lt2"/>
                </a:buClr>
                <a:buSzPts val="3600"/>
                <a:buFont typeface="Arial"/>
                <a:buChar char="•"/>
              </a:pPr>
              <a:r>
                <a:rPr lang="en" sz="2000" b="0" i="0" u="none" strike="noStrike" cap="none">
                  <a:solidFill>
                    <a:schemeClr val="lt2"/>
                  </a:solidFill>
                  <a:latin typeface="Calibri"/>
                  <a:ea typeface="Calibri"/>
                  <a:cs typeface="Calibri"/>
                  <a:sym typeface="Calibri"/>
                </a:rPr>
                <a:t>Anything smaller than 11 would have been too small to analyse accurately. </a:t>
              </a:r>
              <a:endParaRPr/>
            </a:p>
            <a:p>
              <a:pPr marL="285750" marR="0" lvl="0" indent="-285750" algn="l" rtl="0">
                <a:lnSpc>
                  <a:spcPct val="100000"/>
                </a:lnSpc>
                <a:spcBef>
                  <a:spcPts val="0"/>
                </a:spcBef>
                <a:spcAft>
                  <a:spcPts val="0"/>
                </a:spcAft>
                <a:buClr>
                  <a:schemeClr val="lt2"/>
                </a:buClr>
                <a:buSzPts val="3600"/>
                <a:buFont typeface="Arial"/>
                <a:buChar char="•"/>
              </a:pPr>
              <a:r>
                <a:rPr lang="en" sz="2000" b="0" i="0" u="none" strike="noStrike" cap="none">
                  <a:solidFill>
                    <a:schemeClr val="lt2"/>
                  </a:solidFill>
                  <a:latin typeface="Calibri"/>
                  <a:ea typeface="Calibri"/>
                  <a:cs typeface="Calibri"/>
                  <a:sym typeface="Calibri"/>
                </a:rPr>
                <a:t>Anything larger than 71 would have been too much to extract a local pixel intensity value and would have overfit the model</a:t>
              </a:r>
              <a:endParaRPr/>
            </a:p>
          </p:txBody>
        </p:sp>
        <p:sp>
          <p:nvSpPr>
            <p:cNvPr id="197" name="Google Shape;197;p35"/>
            <p:cNvSpPr txBox="1"/>
            <p:nvPr/>
          </p:nvSpPr>
          <p:spPr>
            <a:xfrm>
              <a:off x="931958" y="1323640"/>
              <a:ext cx="4572000" cy="1754700"/>
            </a:xfrm>
            <a:prstGeom prst="rect">
              <a:avLst/>
            </a:prstGeom>
            <a:noFill/>
            <a:ln>
              <a:noFill/>
            </a:ln>
          </p:spPr>
          <p:txBody>
            <a:bodyPr spcFirstLastPara="1" wrap="square" lIns="91425" tIns="45700" rIns="91425" bIns="45700" anchor="t" anchorCtr="0">
              <a:spAutoFit/>
            </a:bodyPr>
            <a:lstStyle/>
            <a:p>
              <a:pPr marL="285750" marR="0" lvl="7" indent="-285750" algn="l" rtl="0">
                <a:lnSpc>
                  <a:spcPct val="100000"/>
                </a:lnSpc>
                <a:spcBef>
                  <a:spcPts val="0"/>
                </a:spcBef>
                <a:spcAft>
                  <a:spcPts val="0"/>
                </a:spcAft>
                <a:buClr>
                  <a:schemeClr val="lt2"/>
                </a:buClr>
                <a:buSzPts val="3600"/>
                <a:buFont typeface="Arial"/>
                <a:buChar char="•"/>
              </a:pPr>
              <a:r>
                <a:rPr lang="en" sz="2000" b="0" i="0" u="none" strike="noStrike" cap="none">
                  <a:solidFill>
                    <a:schemeClr val="lt2"/>
                  </a:solidFill>
                  <a:latin typeface="Calibri"/>
                  <a:ea typeface="Calibri"/>
                  <a:cs typeface="Calibri"/>
                  <a:sym typeface="Calibri"/>
                </a:rPr>
                <a:t>SVR Regression on HSV</a:t>
              </a:r>
              <a:endParaRPr/>
            </a:p>
            <a:p>
              <a:pPr marL="285750" marR="0" lvl="7" indent="-285750" algn="l" rtl="0">
                <a:lnSpc>
                  <a:spcPct val="100000"/>
                </a:lnSpc>
                <a:spcBef>
                  <a:spcPts val="0"/>
                </a:spcBef>
                <a:spcAft>
                  <a:spcPts val="0"/>
                </a:spcAft>
                <a:buClr>
                  <a:schemeClr val="lt2"/>
                </a:buClr>
                <a:buSzPts val="3600"/>
                <a:buFont typeface="Arial"/>
                <a:buChar char="•"/>
              </a:pPr>
              <a:r>
                <a:rPr lang="en" sz="2000" b="0" i="0" u="none" strike="noStrike" cap="none">
                  <a:solidFill>
                    <a:schemeClr val="lt2"/>
                  </a:solidFill>
                  <a:latin typeface="Calibri"/>
                  <a:ea typeface="Calibri"/>
                  <a:cs typeface="Calibri"/>
                  <a:sym typeface="Calibri"/>
                </a:rPr>
                <a:t>SVR Regression on RGB channels separately</a:t>
              </a:r>
              <a:endParaRPr/>
            </a:p>
            <a:p>
              <a:pPr marL="285750" marR="0" lvl="7" indent="-285750" algn="l" rtl="0">
                <a:lnSpc>
                  <a:spcPct val="100000"/>
                </a:lnSpc>
                <a:spcBef>
                  <a:spcPts val="0"/>
                </a:spcBef>
                <a:spcAft>
                  <a:spcPts val="0"/>
                </a:spcAft>
                <a:buClr>
                  <a:schemeClr val="lt2"/>
                </a:buClr>
                <a:buSzPts val="3600"/>
                <a:buFont typeface="Arial"/>
                <a:buChar char="•"/>
              </a:pPr>
              <a:r>
                <a:rPr lang="en" sz="2000" b="0" i="0" u="none" strike="noStrike" cap="none">
                  <a:solidFill>
                    <a:schemeClr val="lt2"/>
                  </a:solidFill>
                  <a:latin typeface="Calibri"/>
                  <a:ea typeface="Calibri"/>
                  <a:cs typeface="Calibri"/>
                  <a:sym typeface="Calibri"/>
                </a:rPr>
                <a:t>Random Forest Regression on HSV</a:t>
              </a:r>
              <a:endParaRPr/>
            </a:p>
          </p:txBody>
        </p:sp>
      </p:grpSp>
      <p:sp>
        <p:nvSpPr>
          <p:cNvPr id="198" name="Google Shape;198;p35"/>
          <p:cNvSpPr txBox="1">
            <a:spLocks noGrp="1"/>
          </p:cNvSpPr>
          <p:nvPr>
            <p:ph type="title"/>
          </p:nvPr>
        </p:nvSpPr>
        <p:spPr>
          <a:xfrm>
            <a:off x="719990" y="232279"/>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Calibri"/>
                <a:ea typeface="Calibri"/>
                <a:cs typeface="Calibri"/>
                <a:sym typeface="Calibri"/>
              </a:rPr>
              <a:t>PROPOSED METHOD</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6"/>
          <p:cNvSpPr txBox="1"/>
          <p:nvPr/>
        </p:nvSpPr>
        <p:spPr>
          <a:xfrm>
            <a:off x="1774371" y="146559"/>
            <a:ext cx="5595257" cy="55399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3000" b="1" i="0" u="none" strike="noStrike" cap="none">
                <a:solidFill>
                  <a:schemeClr val="lt2"/>
                </a:solidFill>
                <a:latin typeface="Calibri"/>
                <a:ea typeface="Calibri"/>
                <a:cs typeface="Calibri"/>
                <a:sym typeface="Calibri"/>
              </a:rPr>
              <a:t>Applying model on actual images</a:t>
            </a:r>
            <a:endParaRPr/>
          </a:p>
        </p:txBody>
      </p:sp>
      <p:pic>
        <p:nvPicPr>
          <p:cNvPr id="204" name="Google Shape;204;p36"/>
          <p:cNvPicPr preferRelativeResize="0"/>
          <p:nvPr/>
        </p:nvPicPr>
        <p:blipFill rotWithShape="1">
          <a:blip r:embed="rId3">
            <a:alphaModFix/>
          </a:blip>
          <a:srcRect/>
          <a:stretch/>
        </p:blipFill>
        <p:spPr>
          <a:xfrm>
            <a:off x="384833" y="1083934"/>
            <a:ext cx="2496362" cy="3374712"/>
          </a:xfrm>
          <a:prstGeom prst="rect">
            <a:avLst/>
          </a:prstGeom>
          <a:noFill/>
          <a:ln>
            <a:noFill/>
          </a:ln>
        </p:spPr>
      </p:pic>
      <p:sp>
        <p:nvSpPr>
          <p:cNvPr id="205" name="Google Shape;205;p36"/>
          <p:cNvSpPr txBox="1"/>
          <p:nvPr/>
        </p:nvSpPr>
        <p:spPr>
          <a:xfrm>
            <a:off x="3110675" y="1135625"/>
            <a:ext cx="6304200" cy="3786600"/>
          </a:xfrm>
          <a:prstGeom prst="rect">
            <a:avLst/>
          </a:prstGeom>
          <a:noFill/>
          <a:ln>
            <a:noFill/>
          </a:ln>
        </p:spPr>
        <p:txBody>
          <a:bodyPr spcFirstLastPara="1" wrap="square" lIns="91425" tIns="45700" rIns="91425" bIns="45700" anchor="t" anchorCtr="0">
            <a:spAutoFit/>
          </a:bodyPr>
          <a:lstStyle/>
          <a:p>
            <a:pPr marL="457200" marR="0" lvl="0" indent="-355600" algn="l" rtl="0">
              <a:lnSpc>
                <a:spcPct val="100000"/>
              </a:lnSpc>
              <a:spcBef>
                <a:spcPts val="0"/>
              </a:spcBef>
              <a:spcAft>
                <a:spcPts val="0"/>
              </a:spcAft>
              <a:buClr>
                <a:schemeClr val="lt2"/>
              </a:buClr>
              <a:buSzPts val="2000"/>
              <a:buFont typeface="Arial"/>
              <a:buChar char="●"/>
            </a:pPr>
            <a:r>
              <a:rPr lang="en" sz="2000" b="0" i="0" u="none" strike="noStrike" cap="none">
                <a:solidFill>
                  <a:schemeClr val="lt2"/>
                </a:solidFill>
                <a:latin typeface="Arial"/>
                <a:ea typeface="Arial"/>
                <a:cs typeface="Arial"/>
                <a:sym typeface="Arial"/>
              </a:rPr>
              <a:t>Taking images from the original high resolution images dataset</a:t>
            </a:r>
            <a:r>
              <a:rPr lang="en" sz="2000">
                <a:solidFill>
                  <a:schemeClr val="lt2"/>
                </a:solidFill>
              </a:rPr>
              <a:t>(top).</a:t>
            </a:r>
            <a:endParaRPr sz="2000">
              <a:solidFill>
                <a:schemeClr val="lt2"/>
              </a:solidFill>
            </a:endParaRPr>
          </a:p>
          <a:p>
            <a:pPr marL="0" marR="0" lvl="0" indent="0" algn="l" rtl="0">
              <a:lnSpc>
                <a:spcPct val="100000"/>
              </a:lnSpc>
              <a:spcBef>
                <a:spcPts val="0"/>
              </a:spcBef>
              <a:spcAft>
                <a:spcPts val="0"/>
              </a:spcAft>
              <a:buNone/>
            </a:pPr>
            <a:endParaRPr sz="2000">
              <a:solidFill>
                <a:schemeClr val="lt2"/>
              </a:solidFill>
            </a:endParaRPr>
          </a:p>
          <a:p>
            <a:pPr marL="0" marR="0" lvl="0" indent="0" algn="l" rtl="0">
              <a:lnSpc>
                <a:spcPct val="100000"/>
              </a:lnSpc>
              <a:spcBef>
                <a:spcPts val="0"/>
              </a:spcBef>
              <a:spcAft>
                <a:spcPts val="0"/>
              </a:spcAft>
              <a:buNone/>
            </a:pPr>
            <a:endParaRPr sz="2000">
              <a:solidFill>
                <a:schemeClr val="lt2"/>
              </a:solidFill>
            </a:endParaRPr>
          </a:p>
          <a:p>
            <a:pPr marL="457200" marR="0" lvl="0" indent="-355600" algn="l" rtl="0">
              <a:lnSpc>
                <a:spcPct val="100000"/>
              </a:lnSpc>
              <a:spcBef>
                <a:spcPts val="0"/>
              </a:spcBef>
              <a:spcAft>
                <a:spcPts val="0"/>
              </a:spcAft>
              <a:buClr>
                <a:schemeClr val="lt2"/>
              </a:buClr>
              <a:buSzPts val="2000"/>
              <a:buChar char="●"/>
            </a:pPr>
            <a:r>
              <a:rPr lang="en" sz="2000">
                <a:solidFill>
                  <a:schemeClr val="lt2"/>
                </a:solidFill>
              </a:rPr>
              <a:t>Adding some noise, or blurring them, or reducing their resolution to obtain a new image dataset(bottom).</a:t>
            </a:r>
            <a:endParaRPr sz="2000">
              <a:solidFill>
                <a:schemeClr val="lt2"/>
              </a:solidFill>
            </a:endParaRPr>
          </a:p>
          <a:p>
            <a:pPr marL="457200" marR="0" lvl="0" indent="0" algn="l" rtl="0">
              <a:lnSpc>
                <a:spcPct val="100000"/>
              </a:lnSpc>
              <a:spcBef>
                <a:spcPts val="0"/>
              </a:spcBef>
              <a:spcAft>
                <a:spcPts val="0"/>
              </a:spcAft>
              <a:buNone/>
            </a:pPr>
            <a:endParaRPr sz="2000">
              <a:solidFill>
                <a:schemeClr val="lt2"/>
              </a:solidFill>
            </a:endParaRPr>
          </a:p>
          <a:p>
            <a:pPr marL="457200" marR="0" lvl="0" indent="0" algn="l" rtl="0">
              <a:lnSpc>
                <a:spcPct val="100000"/>
              </a:lnSpc>
              <a:spcBef>
                <a:spcPts val="0"/>
              </a:spcBef>
              <a:spcAft>
                <a:spcPts val="0"/>
              </a:spcAft>
              <a:buNone/>
            </a:pPr>
            <a:endParaRPr sz="2000">
              <a:solidFill>
                <a:schemeClr val="lt2"/>
              </a:solidFill>
            </a:endParaRPr>
          </a:p>
          <a:p>
            <a:pPr marL="457200" marR="0" lvl="0" indent="-355600" algn="l" rtl="0">
              <a:lnSpc>
                <a:spcPct val="100000"/>
              </a:lnSpc>
              <a:spcBef>
                <a:spcPts val="0"/>
              </a:spcBef>
              <a:spcAft>
                <a:spcPts val="0"/>
              </a:spcAft>
              <a:buClr>
                <a:schemeClr val="lt2"/>
              </a:buClr>
              <a:buSzPts val="2000"/>
              <a:buChar char="●"/>
            </a:pPr>
            <a:r>
              <a:rPr lang="en" sz="2000">
                <a:solidFill>
                  <a:schemeClr val="lt2"/>
                </a:solidFill>
              </a:rPr>
              <a:t>We will now apply various machine learning techniques trying to get back the high resolution images from the blurred, or low resolution images.</a:t>
            </a:r>
            <a:endParaRPr sz="20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7"/>
          <p:cNvPicPr preferRelativeResize="0"/>
          <p:nvPr/>
        </p:nvPicPr>
        <p:blipFill rotWithShape="1">
          <a:blip r:embed="rId3">
            <a:alphaModFix/>
          </a:blip>
          <a:srcRect/>
          <a:stretch/>
        </p:blipFill>
        <p:spPr>
          <a:xfrm>
            <a:off x="551650" y="864989"/>
            <a:ext cx="2561832" cy="3413522"/>
          </a:xfrm>
          <a:prstGeom prst="rect">
            <a:avLst/>
          </a:prstGeom>
          <a:noFill/>
          <a:ln>
            <a:noFill/>
          </a:ln>
        </p:spPr>
      </p:pic>
      <p:sp>
        <p:nvSpPr>
          <p:cNvPr id="211" name="Google Shape;211;p37"/>
          <p:cNvSpPr txBox="1"/>
          <p:nvPr/>
        </p:nvSpPr>
        <p:spPr>
          <a:xfrm>
            <a:off x="241829" y="148850"/>
            <a:ext cx="77340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3000" b="1" i="0" u="none" strike="noStrike" cap="none">
                <a:solidFill>
                  <a:schemeClr val="lt2"/>
                </a:solidFill>
                <a:latin typeface="Calibri"/>
                <a:ea typeface="Calibri"/>
                <a:cs typeface="Calibri"/>
                <a:sym typeface="Calibri"/>
              </a:rPr>
              <a:t>Applying S</a:t>
            </a:r>
            <a:r>
              <a:rPr lang="en" sz="3000" b="1">
                <a:solidFill>
                  <a:schemeClr val="lt2"/>
                </a:solidFill>
                <a:latin typeface="Calibri"/>
                <a:ea typeface="Calibri"/>
                <a:cs typeface="Calibri"/>
                <a:sym typeface="Calibri"/>
              </a:rPr>
              <a:t>upport Vector Regression</a:t>
            </a:r>
            <a:endParaRPr/>
          </a:p>
        </p:txBody>
      </p:sp>
      <p:pic>
        <p:nvPicPr>
          <p:cNvPr id="212" name="Google Shape;212;p37"/>
          <p:cNvPicPr preferRelativeResize="0"/>
          <p:nvPr/>
        </p:nvPicPr>
        <p:blipFill rotWithShape="1">
          <a:blip r:embed="rId4">
            <a:alphaModFix/>
          </a:blip>
          <a:srcRect/>
          <a:stretch/>
        </p:blipFill>
        <p:spPr>
          <a:xfrm>
            <a:off x="6235315" y="865000"/>
            <a:ext cx="1901610" cy="3413501"/>
          </a:xfrm>
          <a:prstGeom prst="rect">
            <a:avLst/>
          </a:prstGeom>
          <a:noFill/>
          <a:ln>
            <a:noFill/>
          </a:ln>
        </p:spPr>
      </p:pic>
      <p:sp>
        <p:nvSpPr>
          <p:cNvPr id="213" name="Google Shape;213;p37"/>
          <p:cNvSpPr txBox="1"/>
          <p:nvPr/>
        </p:nvSpPr>
        <p:spPr>
          <a:xfrm>
            <a:off x="3342050" y="1041100"/>
            <a:ext cx="2706300" cy="310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FFFFFF"/>
              </a:solidFill>
              <a:latin typeface="Calibri"/>
              <a:ea typeface="Calibri"/>
              <a:cs typeface="Calibri"/>
              <a:sym typeface="Calibri"/>
            </a:endParaRPr>
          </a:p>
          <a:p>
            <a:pPr marL="0" lvl="0" indent="0" algn="l" rtl="0">
              <a:spcBef>
                <a:spcPts val="0"/>
              </a:spcBef>
              <a:spcAft>
                <a:spcPts val="0"/>
              </a:spcAft>
              <a:buNone/>
            </a:pPr>
            <a:r>
              <a:rPr lang="en" sz="1600">
                <a:solidFill>
                  <a:srgbClr val="FFFFFF"/>
                </a:solidFill>
                <a:latin typeface="Calibri"/>
                <a:ea typeface="Calibri"/>
                <a:cs typeface="Calibri"/>
                <a:sym typeface="Calibri"/>
              </a:rPr>
              <a:t>Left:The original blurred image(top) vs the transformed image(bottom).</a:t>
            </a:r>
            <a:endParaRPr sz="1600">
              <a:solidFill>
                <a:srgbClr val="FFFFFF"/>
              </a:solidFill>
              <a:latin typeface="Calibri"/>
              <a:ea typeface="Calibri"/>
              <a:cs typeface="Calibri"/>
              <a:sym typeface="Calibri"/>
            </a:endParaRPr>
          </a:p>
          <a:p>
            <a:pPr marL="0" lvl="0" indent="0" algn="l" rtl="0">
              <a:spcBef>
                <a:spcPts val="0"/>
              </a:spcBef>
              <a:spcAft>
                <a:spcPts val="0"/>
              </a:spcAft>
              <a:buNone/>
            </a:pPr>
            <a:endParaRPr sz="1600">
              <a:solidFill>
                <a:srgbClr val="FFFFFF"/>
              </a:solidFill>
              <a:latin typeface="Calibri"/>
              <a:ea typeface="Calibri"/>
              <a:cs typeface="Calibri"/>
              <a:sym typeface="Calibri"/>
            </a:endParaRPr>
          </a:p>
          <a:p>
            <a:pPr marL="0" lvl="0" indent="0" algn="l" rtl="0">
              <a:spcBef>
                <a:spcPts val="0"/>
              </a:spcBef>
              <a:spcAft>
                <a:spcPts val="0"/>
              </a:spcAft>
              <a:buNone/>
            </a:pPr>
            <a:endParaRPr sz="1600">
              <a:solidFill>
                <a:srgbClr val="FFFFFF"/>
              </a:solidFill>
              <a:latin typeface="Calibri"/>
              <a:ea typeface="Calibri"/>
              <a:cs typeface="Calibri"/>
              <a:sym typeface="Calibri"/>
            </a:endParaRPr>
          </a:p>
          <a:p>
            <a:pPr marL="0" lvl="0" indent="0" algn="l" rtl="0">
              <a:spcBef>
                <a:spcPts val="0"/>
              </a:spcBef>
              <a:spcAft>
                <a:spcPts val="0"/>
              </a:spcAft>
              <a:buNone/>
            </a:pPr>
            <a:endParaRPr sz="1600">
              <a:solidFill>
                <a:srgbClr val="FFFFFF"/>
              </a:solidFill>
              <a:latin typeface="Calibri"/>
              <a:ea typeface="Calibri"/>
              <a:cs typeface="Calibri"/>
              <a:sym typeface="Calibri"/>
            </a:endParaRPr>
          </a:p>
          <a:p>
            <a:pPr marL="0" lvl="0" indent="0" algn="l" rtl="0">
              <a:spcBef>
                <a:spcPts val="0"/>
              </a:spcBef>
              <a:spcAft>
                <a:spcPts val="0"/>
              </a:spcAft>
              <a:buNone/>
            </a:pPr>
            <a:endParaRPr sz="1600">
              <a:solidFill>
                <a:srgbClr val="FFFFFF"/>
              </a:solidFill>
              <a:latin typeface="Calibri"/>
              <a:ea typeface="Calibri"/>
              <a:cs typeface="Calibri"/>
              <a:sym typeface="Calibri"/>
            </a:endParaRPr>
          </a:p>
          <a:p>
            <a:pPr marL="0" lvl="0" indent="0" algn="r" rtl="0">
              <a:spcBef>
                <a:spcPts val="0"/>
              </a:spcBef>
              <a:spcAft>
                <a:spcPts val="0"/>
              </a:spcAft>
              <a:buNone/>
            </a:pPr>
            <a:r>
              <a:rPr lang="en" sz="1600">
                <a:solidFill>
                  <a:srgbClr val="FFFFFF"/>
                </a:solidFill>
                <a:latin typeface="Calibri"/>
                <a:ea typeface="Calibri"/>
                <a:cs typeface="Calibri"/>
                <a:sym typeface="Calibri"/>
              </a:rPr>
              <a:t>Right: Zoomed in versions of the images on the left showing the difference.</a:t>
            </a:r>
            <a:endParaRPr sz="1600">
              <a:solidFill>
                <a:srgbClr val="FFFFFF"/>
              </a:solidFill>
              <a:latin typeface="Calibri"/>
              <a:ea typeface="Calibri"/>
              <a:cs typeface="Calibri"/>
              <a:sym typeface="Calibri"/>
            </a:endParaRPr>
          </a:p>
          <a:p>
            <a:pPr marL="0" lvl="0" indent="0" algn="r" rtl="0">
              <a:spcBef>
                <a:spcPts val="0"/>
              </a:spcBef>
              <a:spcAft>
                <a:spcPts val="0"/>
              </a:spcAft>
              <a:buNone/>
            </a:pP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38"/>
          <p:cNvPicPr preferRelativeResize="0"/>
          <p:nvPr/>
        </p:nvPicPr>
        <p:blipFill rotWithShape="1">
          <a:blip r:embed="rId3">
            <a:alphaModFix/>
          </a:blip>
          <a:srcRect/>
          <a:stretch/>
        </p:blipFill>
        <p:spPr>
          <a:xfrm>
            <a:off x="464994" y="768149"/>
            <a:ext cx="2810052" cy="3812554"/>
          </a:xfrm>
          <a:prstGeom prst="rect">
            <a:avLst/>
          </a:prstGeom>
          <a:noFill/>
          <a:ln>
            <a:noFill/>
          </a:ln>
        </p:spPr>
      </p:pic>
      <p:sp>
        <p:nvSpPr>
          <p:cNvPr id="219" name="Google Shape;219;p38"/>
          <p:cNvSpPr txBox="1"/>
          <p:nvPr/>
        </p:nvSpPr>
        <p:spPr>
          <a:xfrm>
            <a:off x="671100" y="0"/>
            <a:ext cx="6443100" cy="554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3000" b="1" i="0" u="none" strike="noStrike" cap="none">
                <a:solidFill>
                  <a:schemeClr val="lt2"/>
                </a:solidFill>
                <a:latin typeface="Calibri"/>
                <a:ea typeface="Calibri"/>
                <a:cs typeface="Calibri"/>
                <a:sym typeface="Calibri"/>
              </a:rPr>
              <a:t>Applying R</a:t>
            </a:r>
            <a:r>
              <a:rPr lang="en" sz="3000" b="1">
                <a:solidFill>
                  <a:schemeClr val="lt2"/>
                </a:solidFill>
                <a:latin typeface="Calibri"/>
                <a:ea typeface="Calibri"/>
                <a:cs typeface="Calibri"/>
                <a:sym typeface="Calibri"/>
              </a:rPr>
              <a:t>andom Forest Regression</a:t>
            </a:r>
            <a:endParaRPr/>
          </a:p>
        </p:txBody>
      </p:sp>
      <p:pic>
        <p:nvPicPr>
          <p:cNvPr id="220" name="Google Shape;220;p38"/>
          <p:cNvPicPr preferRelativeResize="0"/>
          <p:nvPr/>
        </p:nvPicPr>
        <p:blipFill rotWithShape="1">
          <a:blip r:embed="rId4">
            <a:alphaModFix/>
          </a:blip>
          <a:srcRect/>
          <a:stretch/>
        </p:blipFill>
        <p:spPr>
          <a:xfrm>
            <a:off x="5821650" y="768150"/>
            <a:ext cx="2786406" cy="3812550"/>
          </a:xfrm>
          <a:prstGeom prst="rect">
            <a:avLst/>
          </a:prstGeom>
          <a:noFill/>
          <a:ln>
            <a:noFill/>
          </a:ln>
        </p:spPr>
      </p:pic>
      <p:sp>
        <p:nvSpPr>
          <p:cNvPr id="221" name="Google Shape;221;p38"/>
          <p:cNvSpPr txBox="1"/>
          <p:nvPr/>
        </p:nvSpPr>
        <p:spPr>
          <a:xfrm>
            <a:off x="3513500" y="996675"/>
            <a:ext cx="20697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FFFFFF"/>
              </a:solidFill>
              <a:latin typeface="Calibri"/>
              <a:ea typeface="Calibri"/>
              <a:cs typeface="Calibri"/>
              <a:sym typeface="Calibri"/>
            </a:endParaRPr>
          </a:p>
          <a:p>
            <a:pPr marL="0" lvl="0" indent="0" algn="l" rtl="0">
              <a:spcBef>
                <a:spcPts val="0"/>
              </a:spcBef>
              <a:spcAft>
                <a:spcPts val="0"/>
              </a:spcAft>
              <a:buNone/>
            </a:pPr>
            <a:r>
              <a:rPr lang="en" sz="1600">
                <a:solidFill>
                  <a:srgbClr val="FFFFFF"/>
                </a:solidFill>
                <a:latin typeface="Calibri"/>
                <a:ea typeface="Calibri"/>
                <a:cs typeface="Calibri"/>
                <a:sym typeface="Calibri"/>
              </a:rPr>
              <a:t>Left:The original blurred image(top) vs the transformed image(bottom).</a:t>
            </a:r>
            <a:endParaRPr sz="1600">
              <a:solidFill>
                <a:srgbClr val="FFFFFF"/>
              </a:solidFill>
              <a:latin typeface="Calibri"/>
              <a:ea typeface="Calibri"/>
              <a:cs typeface="Calibri"/>
              <a:sym typeface="Calibri"/>
            </a:endParaRPr>
          </a:p>
          <a:p>
            <a:pPr marL="0" lvl="0" indent="0" algn="l" rtl="0">
              <a:spcBef>
                <a:spcPts val="0"/>
              </a:spcBef>
              <a:spcAft>
                <a:spcPts val="0"/>
              </a:spcAft>
              <a:buNone/>
            </a:pPr>
            <a:endParaRPr sz="1600">
              <a:solidFill>
                <a:srgbClr val="FFFFFF"/>
              </a:solidFill>
              <a:latin typeface="Calibri"/>
              <a:ea typeface="Calibri"/>
              <a:cs typeface="Calibri"/>
              <a:sym typeface="Calibri"/>
            </a:endParaRPr>
          </a:p>
          <a:p>
            <a:pPr marL="0" lvl="0" indent="0" algn="l" rtl="0">
              <a:spcBef>
                <a:spcPts val="0"/>
              </a:spcBef>
              <a:spcAft>
                <a:spcPts val="0"/>
              </a:spcAft>
              <a:buNone/>
            </a:pPr>
            <a:endParaRPr sz="1600">
              <a:solidFill>
                <a:srgbClr val="FFFFFF"/>
              </a:solidFill>
              <a:latin typeface="Calibri"/>
              <a:ea typeface="Calibri"/>
              <a:cs typeface="Calibri"/>
              <a:sym typeface="Calibri"/>
            </a:endParaRPr>
          </a:p>
          <a:p>
            <a:pPr marL="0" lvl="0" indent="0" algn="l" rtl="0">
              <a:spcBef>
                <a:spcPts val="0"/>
              </a:spcBef>
              <a:spcAft>
                <a:spcPts val="0"/>
              </a:spcAft>
              <a:buNone/>
            </a:pPr>
            <a:endParaRPr sz="1600">
              <a:solidFill>
                <a:srgbClr val="FFFFFF"/>
              </a:solidFill>
              <a:latin typeface="Calibri"/>
              <a:ea typeface="Calibri"/>
              <a:cs typeface="Calibri"/>
              <a:sym typeface="Calibri"/>
            </a:endParaRPr>
          </a:p>
          <a:p>
            <a:pPr marL="0" lvl="0" indent="0" algn="r" rtl="0">
              <a:spcBef>
                <a:spcPts val="0"/>
              </a:spcBef>
              <a:spcAft>
                <a:spcPts val="0"/>
              </a:spcAft>
              <a:buNone/>
            </a:pPr>
            <a:r>
              <a:rPr lang="en" sz="1600">
                <a:solidFill>
                  <a:srgbClr val="FFFFFF"/>
                </a:solidFill>
                <a:latin typeface="Calibri"/>
                <a:ea typeface="Calibri"/>
                <a:cs typeface="Calibri"/>
                <a:sym typeface="Calibri"/>
              </a:rPr>
              <a:t>Right: Zoomed in versions of the images on the left showing the difference.</a:t>
            </a:r>
            <a:endParaRPr sz="1600">
              <a:solidFill>
                <a:srgbClr val="FFFFFF"/>
              </a:solidFill>
              <a:latin typeface="Calibri"/>
              <a:ea typeface="Calibri"/>
              <a:cs typeface="Calibri"/>
              <a:sym typeface="Calibri"/>
            </a:endParaRPr>
          </a:p>
          <a:p>
            <a:pPr marL="0" lvl="0" indent="0" algn="l" rtl="0">
              <a:spcBef>
                <a:spcPts val="0"/>
              </a:spcBef>
              <a:spcAft>
                <a:spcPts val="0"/>
              </a:spcAft>
              <a:buNone/>
            </a:pP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9"/>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Calibri"/>
                <a:ea typeface="Calibri"/>
                <a:cs typeface="Calibri"/>
                <a:sym typeface="Calibri"/>
              </a:rPr>
              <a:t>Results</a:t>
            </a:r>
            <a:endParaRPr>
              <a:latin typeface="Calibri"/>
              <a:ea typeface="Calibri"/>
              <a:cs typeface="Calibri"/>
              <a:sym typeface="Calibri"/>
            </a:endParaRPr>
          </a:p>
        </p:txBody>
      </p:sp>
      <p:sp>
        <p:nvSpPr>
          <p:cNvPr id="227" name="Google Shape;227;p39"/>
          <p:cNvSpPr txBox="1"/>
          <p:nvPr/>
        </p:nvSpPr>
        <p:spPr>
          <a:xfrm>
            <a:off x="720100" y="1082525"/>
            <a:ext cx="7820700" cy="39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solidFill>
                <a:srgbClr val="FFFFFF"/>
              </a:solidFill>
              <a:latin typeface="Calibri"/>
              <a:ea typeface="Calibri"/>
              <a:cs typeface="Calibri"/>
              <a:sym typeface="Calibri"/>
            </a:endParaRPr>
          </a:p>
          <a:p>
            <a:pPr marL="457200" lvl="0" indent="-355600" algn="l" rtl="0">
              <a:spcBef>
                <a:spcPts val="0"/>
              </a:spcBef>
              <a:spcAft>
                <a:spcPts val="0"/>
              </a:spcAft>
              <a:buClr>
                <a:srgbClr val="F2F2F2"/>
              </a:buClr>
              <a:buSzPts val="2000"/>
              <a:buFont typeface="Fira Sans Condensed Light"/>
              <a:buChar char="●"/>
            </a:pPr>
            <a:r>
              <a:rPr lang="en" sz="2000">
                <a:solidFill>
                  <a:srgbClr val="F2F2F2"/>
                </a:solidFill>
                <a:latin typeface="Calibri"/>
                <a:ea typeface="Calibri"/>
                <a:cs typeface="Calibri"/>
                <a:sym typeface="Calibri"/>
              </a:rPr>
              <a:t>In case of Super Resolution and Denoising, evaluation is done using denoising approach on the standard dataset which consists of 9 colored images with noise strength of σ = 25. </a:t>
            </a:r>
            <a:endParaRPr sz="2000">
              <a:solidFill>
                <a:srgbClr val="F2F2F2"/>
              </a:solidFill>
              <a:latin typeface="Calibri"/>
              <a:ea typeface="Calibri"/>
              <a:cs typeface="Calibri"/>
              <a:sym typeface="Calibri"/>
            </a:endParaRPr>
          </a:p>
          <a:p>
            <a:pPr marL="457200" lvl="0" indent="-355600" algn="l" rtl="0">
              <a:spcBef>
                <a:spcPts val="0"/>
              </a:spcBef>
              <a:spcAft>
                <a:spcPts val="0"/>
              </a:spcAft>
              <a:buClr>
                <a:srgbClr val="F2F2F2"/>
              </a:buClr>
              <a:buSzPts val="2000"/>
              <a:buFont typeface="Fira Sans Condensed Light"/>
              <a:buChar char="●"/>
            </a:pPr>
            <a:r>
              <a:rPr lang="en" sz="2000">
                <a:solidFill>
                  <a:srgbClr val="F2F2F2"/>
                </a:solidFill>
                <a:latin typeface="Calibri"/>
                <a:ea typeface="Calibri"/>
                <a:cs typeface="Calibri"/>
                <a:sym typeface="Calibri"/>
              </a:rPr>
              <a:t>A PSNR of 29.22 after 1800 optimization steps is achieved. The score is improved up to 30.43 if we additionally average the restored images obtained in the last iterations (using exponential sliding window).</a:t>
            </a:r>
            <a:endParaRPr sz="2000">
              <a:solidFill>
                <a:srgbClr val="F2F2F2"/>
              </a:solidFill>
              <a:latin typeface="Calibri"/>
              <a:ea typeface="Calibri"/>
              <a:cs typeface="Calibri"/>
              <a:sym typeface="Calibri"/>
            </a:endParaRPr>
          </a:p>
          <a:p>
            <a:pPr marL="457200" lvl="0" indent="-355600" algn="l" rtl="0">
              <a:spcBef>
                <a:spcPts val="0"/>
              </a:spcBef>
              <a:spcAft>
                <a:spcPts val="0"/>
              </a:spcAft>
              <a:buClr>
                <a:srgbClr val="F2F2F2"/>
              </a:buClr>
              <a:buSzPts val="2000"/>
              <a:buFont typeface="Fira Sans Condensed Light"/>
              <a:buChar char="●"/>
            </a:pPr>
            <a:r>
              <a:rPr lang="en" sz="2000">
                <a:solidFill>
                  <a:srgbClr val="F2F2F2"/>
                </a:solidFill>
                <a:latin typeface="Calibri"/>
                <a:ea typeface="Calibri"/>
                <a:cs typeface="Calibri"/>
                <a:sym typeface="Calibri"/>
              </a:rPr>
              <a:t>The deep image prior is tested with different network architectures and a 35.05 PSNR is achieved for UNet and a 31.95  PSNR for ResNet.</a:t>
            </a:r>
            <a:endParaRPr sz="1300">
              <a:solidFill>
                <a:srgbClr val="FFFFFF"/>
              </a:solidFill>
              <a:latin typeface="Calibri"/>
              <a:ea typeface="Calibri"/>
              <a:cs typeface="Calibri"/>
              <a:sym typeface="Calibri"/>
            </a:endParaRPr>
          </a:p>
          <a:p>
            <a:pPr marL="457200" lvl="0" indent="-355600" algn="l" rtl="0">
              <a:spcBef>
                <a:spcPts val="0"/>
              </a:spcBef>
              <a:spcAft>
                <a:spcPts val="0"/>
              </a:spcAft>
              <a:buClr>
                <a:srgbClr val="FFFFFF"/>
              </a:buClr>
              <a:buSzPts val="2000"/>
              <a:buFont typeface="Calibri"/>
              <a:buChar char="●"/>
            </a:pPr>
            <a:r>
              <a:rPr lang="en" sz="2000">
                <a:solidFill>
                  <a:srgbClr val="FFFFFF"/>
                </a:solidFill>
                <a:latin typeface="Calibri"/>
                <a:ea typeface="Calibri"/>
                <a:cs typeface="Calibri"/>
                <a:sym typeface="Calibri"/>
              </a:rPr>
              <a:t>Random Forest Regression performs better than the Support Vector Regression in deblurring the images.</a:t>
            </a:r>
            <a:endParaRPr sz="2000">
              <a:solidFill>
                <a:srgbClr val="FFFFFF"/>
              </a:solidFill>
              <a:latin typeface="Calibri"/>
              <a:ea typeface="Calibri"/>
              <a:cs typeface="Calibri"/>
              <a:sym typeface="Calibri"/>
            </a:endParaRPr>
          </a:p>
          <a:p>
            <a:pPr marL="0" lvl="0" indent="0" algn="l" rtl="0">
              <a:spcBef>
                <a:spcPts val="0"/>
              </a:spcBef>
              <a:spcAft>
                <a:spcPts val="0"/>
              </a:spcAft>
              <a:buNone/>
            </a:pPr>
            <a:r>
              <a:rPr lang="en" sz="1300">
                <a:solidFill>
                  <a:srgbClr val="FFFFFF"/>
                </a:solidFill>
                <a:latin typeface="Calibri"/>
                <a:ea typeface="Calibri"/>
                <a:cs typeface="Calibri"/>
                <a:sym typeface="Calibri"/>
              </a:rPr>
              <a:t> </a:t>
            </a:r>
            <a:endParaRPr sz="1300">
              <a:solidFill>
                <a:srgbClr val="FFFF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1"/>
        <p:cNvGrpSpPr/>
        <p:nvPr/>
      </p:nvGrpSpPr>
      <p:grpSpPr>
        <a:xfrm>
          <a:off x="0" y="0"/>
          <a:ext cx="0" cy="0"/>
          <a:chOff x="0" y="0"/>
          <a:chExt cx="0" cy="0"/>
        </a:xfrm>
      </p:grpSpPr>
      <p:sp>
        <p:nvSpPr>
          <p:cNvPr id="232" name="Google Shape;232;p40"/>
          <p:cNvSpPr txBox="1">
            <a:spLocks noGrp="1"/>
          </p:cNvSpPr>
          <p:nvPr>
            <p:ph type="title"/>
          </p:nvPr>
        </p:nvSpPr>
        <p:spPr>
          <a:xfrm>
            <a:off x="-329700" y="122850"/>
            <a:ext cx="6170700" cy="171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a:latin typeface="Calibri"/>
                <a:ea typeface="Calibri"/>
                <a:cs typeface="Calibri"/>
                <a:sym typeface="Calibri"/>
              </a:rPr>
              <a:t>References</a:t>
            </a:r>
            <a:endParaRPr>
              <a:latin typeface="Calibri"/>
              <a:ea typeface="Calibri"/>
              <a:cs typeface="Calibri"/>
              <a:sym typeface="Calibri"/>
            </a:endParaRPr>
          </a:p>
        </p:txBody>
      </p:sp>
      <p:cxnSp>
        <p:nvCxnSpPr>
          <p:cNvPr id="233" name="Google Shape;233;p40"/>
          <p:cNvCxnSpPr/>
          <p:nvPr/>
        </p:nvCxnSpPr>
        <p:spPr>
          <a:xfrm rot="10800000" flipH="1">
            <a:off x="6221125" y="2254400"/>
            <a:ext cx="3425700" cy="2100"/>
          </a:xfrm>
          <a:prstGeom prst="straightConnector1">
            <a:avLst/>
          </a:prstGeom>
          <a:noFill/>
          <a:ln w="19050" cap="flat" cmpd="sng">
            <a:solidFill>
              <a:schemeClr val="lt2"/>
            </a:solidFill>
            <a:prstDash val="solid"/>
            <a:round/>
            <a:headEnd type="oval" w="med" len="med"/>
            <a:tailEnd type="oval" w="med" len="med"/>
          </a:ln>
        </p:spPr>
      </p:cxnSp>
      <p:sp>
        <p:nvSpPr>
          <p:cNvPr id="234" name="Google Shape;234;p40"/>
          <p:cNvSpPr txBox="1">
            <a:spLocks noGrp="1"/>
          </p:cNvSpPr>
          <p:nvPr>
            <p:ph type="subTitle" idx="1"/>
          </p:nvPr>
        </p:nvSpPr>
        <p:spPr>
          <a:xfrm>
            <a:off x="384225" y="1739850"/>
            <a:ext cx="5836800" cy="3316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sz="2300">
                <a:latin typeface="Calibri"/>
                <a:ea typeface="Calibri"/>
                <a:cs typeface="Calibri"/>
                <a:sym typeface="Calibri"/>
              </a:rPr>
              <a:t>Ulyanov, D., Vedaldi, A. &amp; Lempitsky, V. </a:t>
            </a:r>
            <a:r>
              <a:rPr lang="en" sz="2300" b="1">
                <a:latin typeface="Calibri"/>
                <a:ea typeface="Calibri"/>
                <a:cs typeface="Calibri"/>
                <a:sym typeface="Calibri"/>
              </a:rPr>
              <a:t>Deep Image Prior</a:t>
            </a:r>
            <a:r>
              <a:rPr lang="en" sz="2300">
                <a:latin typeface="Calibri"/>
                <a:ea typeface="Calibri"/>
                <a:cs typeface="Calibri"/>
                <a:sym typeface="Calibri"/>
              </a:rPr>
              <a:t>. International Journal of Computer Vision, 2020.</a:t>
            </a:r>
            <a:endParaRPr sz="2300">
              <a:latin typeface="Calibri"/>
              <a:ea typeface="Calibri"/>
              <a:cs typeface="Calibri"/>
              <a:sym typeface="Calibri"/>
            </a:endParaRPr>
          </a:p>
          <a:p>
            <a:pPr marL="0" lvl="0" indent="0" algn="l" rtl="0">
              <a:lnSpc>
                <a:spcPct val="100000"/>
              </a:lnSpc>
              <a:spcBef>
                <a:spcPts val="0"/>
              </a:spcBef>
              <a:spcAft>
                <a:spcPts val="0"/>
              </a:spcAft>
              <a:buSzPts val="2100"/>
              <a:buNone/>
            </a:pPr>
            <a:r>
              <a:rPr lang="en" sz="2300" u="sng">
                <a:solidFill>
                  <a:schemeClr val="hlink"/>
                </a:solidFill>
                <a:latin typeface="Calibri"/>
                <a:ea typeface="Calibri"/>
                <a:cs typeface="Calibri"/>
                <a:sym typeface="Calibri"/>
                <a:hlinkClick r:id="rId4"/>
              </a:rPr>
              <a:t>https://doi.org/10.1007/s11263-020-01303-4</a:t>
            </a:r>
            <a:endParaRPr sz="2300">
              <a:latin typeface="Calibri"/>
              <a:ea typeface="Calibri"/>
              <a:cs typeface="Calibri"/>
              <a:sym typeface="Calibri"/>
            </a:endParaRPr>
          </a:p>
          <a:p>
            <a:pPr marL="0" lvl="0" indent="0" algn="l" rtl="0">
              <a:lnSpc>
                <a:spcPct val="100000"/>
              </a:lnSpc>
              <a:spcBef>
                <a:spcPts val="0"/>
              </a:spcBef>
              <a:spcAft>
                <a:spcPts val="0"/>
              </a:spcAft>
              <a:buSzPts val="2100"/>
              <a:buNone/>
            </a:pPr>
            <a:endParaRPr sz="2300">
              <a:latin typeface="Calibri"/>
              <a:ea typeface="Calibri"/>
              <a:cs typeface="Calibri"/>
              <a:sym typeface="Calibri"/>
            </a:endParaRPr>
          </a:p>
          <a:p>
            <a:pPr marL="0" lvl="0" indent="0" algn="l" rtl="0">
              <a:lnSpc>
                <a:spcPct val="100000"/>
              </a:lnSpc>
              <a:spcBef>
                <a:spcPts val="0"/>
              </a:spcBef>
              <a:spcAft>
                <a:spcPts val="0"/>
              </a:spcAft>
              <a:buSzPts val="2100"/>
              <a:buNone/>
            </a:pPr>
            <a:r>
              <a:rPr lang="en" sz="2300">
                <a:latin typeface="Calibri"/>
                <a:ea typeface="Calibri"/>
                <a:cs typeface="Calibri"/>
                <a:sym typeface="Calibri"/>
              </a:rPr>
              <a:t>Albluvi, F.,Dahyot, R.,</a:t>
            </a:r>
            <a:r>
              <a:rPr lang="en" sz="2300" b="1">
                <a:latin typeface="Calibri"/>
                <a:ea typeface="Calibri"/>
                <a:cs typeface="Calibri"/>
                <a:sym typeface="Calibri"/>
              </a:rPr>
              <a:t>Image Deblurring and Super Resolution using Deep Convolution Neural Network,</a:t>
            </a:r>
            <a:r>
              <a:rPr lang="en" sz="2300">
                <a:latin typeface="Calibri"/>
                <a:ea typeface="Calibri"/>
                <a:cs typeface="Calibri"/>
                <a:sym typeface="Calibri"/>
              </a:rPr>
              <a:t>2018.</a:t>
            </a:r>
            <a:endParaRPr sz="2300">
              <a:latin typeface="Calibri"/>
              <a:ea typeface="Calibri"/>
              <a:cs typeface="Calibri"/>
              <a:sym typeface="Calibri"/>
            </a:endParaRPr>
          </a:p>
          <a:p>
            <a:pPr marL="0" lvl="0" indent="0" algn="l" rtl="0">
              <a:lnSpc>
                <a:spcPct val="100000"/>
              </a:lnSpc>
              <a:spcBef>
                <a:spcPts val="0"/>
              </a:spcBef>
              <a:spcAft>
                <a:spcPts val="0"/>
              </a:spcAft>
              <a:buSzPts val="2100"/>
              <a:buNone/>
            </a:pPr>
            <a:r>
              <a:rPr lang="en" sz="2300">
                <a:latin typeface="Calibri"/>
                <a:ea typeface="Calibri"/>
                <a:cs typeface="Calibri"/>
                <a:sym typeface="Calibri"/>
              </a:rPr>
              <a:t>DOI: </a:t>
            </a:r>
            <a:r>
              <a:rPr lang="en" sz="2300" u="sng">
                <a:solidFill>
                  <a:schemeClr val="hlink"/>
                </a:solidFill>
                <a:latin typeface="Calibri"/>
                <a:ea typeface="Calibri"/>
                <a:cs typeface="Calibri"/>
                <a:sym typeface="Calibri"/>
                <a:hlinkClick r:id="rId5"/>
              </a:rPr>
              <a:t>10.1109/MLSP.2018.8516983</a:t>
            </a:r>
            <a:endParaRPr sz="2300">
              <a:latin typeface="Calibri"/>
              <a:ea typeface="Calibri"/>
              <a:cs typeface="Calibri"/>
              <a:sym typeface="Calibri"/>
            </a:endParaRPr>
          </a:p>
          <a:p>
            <a:pPr marL="0" lvl="0" indent="0" algn="l" rtl="0">
              <a:lnSpc>
                <a:spcPct val="100000"/>
              </a:lnSpc>
              <a:spcBef>
                <a:spcPts val="0"/>
              </a:spcBef>
              <a:spcAft>
                <a:spcPts val="0"/>
              </a:spcAft>
              <a:buSzPts val="2100"/>
              <a:buNone/>
            </a:pPr>
            <a:endParaRPr sz="2300">
              <a:latin typeface="Calibri"/>
              <a:ea typeface="Calibri"/>
              <a:cs typeface="Calibri"/>
              <a:sym typeface="Calibri"/>
            </a:endParaRPr>
          </a:p>
          <a:p>
            <a:pPr marL="0" lvl="0" indent="0" algn="l" rtl="0">
              <a:lnSpc>
                <a:spcPct val="100000"/>
              </a:lnSpc>
              <a:spcBef>
                <a:spcPts val="0"/>
              </a:spcBef>
              <a:spcAft>
                <a:spcPts val="0"/>
              </a:spcAft>
              <a:buSzPts val="2100"/>
              <a:buNone/>
            </a:pPr>
            <a:endParaRPr sz="2300">
              <a:latin typeface="Calibri"/>
              <a:ea typeface="Calibri"/>
              <a:cs typeface="Calibri"/>
              <a:sym typeface="Calibri"/>
            </a:endParaRPr>
          </a:p>
        </p:txBody>
      </p:sp>
      <p:sp>
        <p:nvSpPr>
          <p:cNvPr id="235" name="Google Shape;235;p40"/>
          <p:cNvSpPr txBox="1"/>
          <p:nvPr/>
        </p:nvSpPr>
        <p:spPr>
          <a:xfrm>
            <a:off x="6110225" y="0"/>
            <a:ext cx="2882400" cy="2339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0"/>
              <a:buFont typeface="Arial"/>
              <a:buNone/>
            </a:pPr>
            <a:r>
              <a:rPr lang="en" sz="14000" b="1" i="0" u="none" strike="noStrike" cap="none">
                <a:solidFill>
                  <a:schemeClr val="lt2"/>
                </a:solidFill>
                <a:latin typeface="Calibri"/>
                <a:ea typeface="Calibri"/>
                <a:cs typeface="Calibri"/>
                <a:sym typeface="Calibri"/>
              </a:rPr>
              <a:t>0</a:t>
            </a:r>
            <a:r>
              <a:rPr lang="en" sz="14000" b="1">
                <a:solidFill>
                  <a:schemeClr val="lt2"/>
                </a:solidFill>
                <a:latin typeface="Calibri"/>
                <a:ea typeface="Calibri"/>
                <a:cs typeface="Calibri"/>
                <a:sym typeface="Calibri"/>
              </a:rPr>
              <a:t>5</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3"/>
          <p:cNvSpPr txBox="1">
            <a:spLocks noGrp="1"/>
          </p:cNvSpPr>
          <p:nvPr>
            <p:ph type="title"/>
          </p:nvPr>
        </p:nvSpPr>
        <p:spPr>
          <a:xfrm>
            <a:off x="380584" y="768456"/>
            <a:ext cx="4064969"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a:latin typeface="Calibri"/>
                <a:ea typeface="Calibri"/>
                <a:cs typeface="Calibri"/>
                <a:sym typeface="Calibri"/>
              </a:rPr>
              <a:t>PROJECT </a:t>
            </a:r>
            <a:br>
              <a:rPr lang="en">
                <a:latin typeface="Calibri"/>
                <a:ea typeface="Calibri"/>
                <a:cs typeface="Calibri"/>
                <a:sym typeface="Calibri"/>
              </a:rPr>
            </a:br>
            <a:r>
              <a:rPr lang="en">
                <a:latin typeface="Calibri"/>
                <a:ea typeface="Calibri"/>
                <a:cs typeface="Calibri"/>
                <a:sym typeface="Calibri"/>
              </a:rPr>
              <a:t>OBJECTIVE </a:t>
            </a:r>
            <a:endParaRPr>
              <a:latin typeface="Calibri"/>
              <a:ea typeface="Calibri"/>
              <a:cs typeface="Calibri"/>
              <a:sym typeface="Calibri"/>
            </a:endParaRPr>
          </a:p>
        </p:txBody>
      </p:sp>
      <p:sp>
        <p:nvSpPr>
          <p:cNvPr id="110" name="Google Shape;110;p23"/>
          <p:cNvSpPr txBox="1">
            <a:spLocks noGrp="1"/>
          </p:cNvSpPr>
          <p:nvPr>
            <p:ph type="title" idx="2"/>
          </p:nvPr>
        </p:nvSpPr>
        <p:spPr>
          <a:xfrm>
            <a:off x="5617325" y="1036326"/>
            <a:ext cx="2609253" cy="18137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a:latin typeface="Calibri"/>
                <a:ea typeface="Calibri"/>
                <a:cs typeface="Calibri"/>
                <a:sym typeface="Calibri"/>
              </a:rPr>
              <a:t>01</a:t>
            </a:r>
            <a:endParaRPr>
              <a:latin typeface="Calibri"/>
              <a:ea typeface="Calibri"/>
              <a:cs typeface="Calibri"/>
              <a:sym typeface="Calibri"/>
            </a:endParaRPr>
          </a:p>
        </p:txBody>
      </p:sp>
      <p:cxnSp>
        <p:nvCxnSpPr>
          <p:cNvPr id="111" name="Google Shape;111;p23"/>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41"/>
          <p:cNvSpPr txBox="1">
            <a:spLocks noGrp="1"/>
          </p:cNvSpPr>
          <p:nvPr>
            <p:ph type="title"/>
          </p:nvPr>
        </p:nvSpPr>
        <p:spPr>
          <a:xfrm>
            <a:off x="522825" y="971850"/>
            <a:ext cx="7776900" cy="3199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200"/>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24"/>
          <p:cNvSpPr txBox="1"/>
          <p:nvPr/>
        </p:nvSpPr>
        <p:spPr>
          <a:xfrm>
            <a:off x="457200" y="627628"/>
            <a:ext cx="8508274" cy="388824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2"/>
              </a:buClr>
              <a:buSzPts val="2000"/>
              <a:buFont typeface="Arial"/>
              <a:buChar char="•"/>
            </a:pPr>
            <a:r>
              <a:rPr lang="en" sz="2000" b="0" i="0" u="none" strike="noStrike" cap="none">
                <a:solidFill>
                  <a:srgbClr val="FFFFFF"/>
                </a:solidFill>
                <a:latin typeface="Calibri"/>
                <a:ea typeface="Calibri"/>
                <a:cs typeface="Calibri"/>
                <a:sym typeface="Calibri"/>
              </a:rPr>
              <a:t>The objective of this project is to upscale and improve the quality of low resolution images using Machine Learning techniques incorporated with Wavelet transform for images.</a:t>
            </a: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1600"/>
              </a:spcBef>
              <a:spcAft>
                <a:spcPts val="0"/>
              </a:spcAft>
              <a:buClr>
                <a:schemeClr val="lt2"/>
              </a:buClr>
              <a:buSzPts val="2000"/>
              <a:buFont typeface="Arial"/>
              <a:buChar char="•"/>
            </a:pPr>
            <a:r>
              <a:rPr lang="en" sz="2000" b="0" i="0" u="none" strike="noStrike" cap="none">
                <a:solidFill>
                  <a:srgbClr val="FFFFFF"/>
                </a:solidFill>
                <a:latin typeface="Calibri"/>
                <a:ea typeface="Calibri"/>
                <a:cs typeface="Calibri"/>
                <a:sym typeface="Calibri"/>
              </a:rPr>
              <a:t>The goal is to train a Machine Learning model that provides output high resolution images based on low resolution image by predicting wavelet coefficients which is better than tradition extrapolation, bilinear or bicubic methods, and is, at worst, comparable in time to these traditional algorithms.</a:t>
            </a: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1600"/>
              </a:spcBef>
              <a:spcAft>
                <a:spcPts val="0"/>
              </a:spcAft>
              <a:buClr>
                <a:schemeClr val="lt2"/>
              </a:buClr>
              <a:buSzPts val="2000"/>
              <a:buFont typeface="Arial"/>
              <a:buChar char="•"/>
            </a:pPr>
            <a:r>
              <a:rPr lang="en" sz="2000" b="0" i="0" u="none" strike="noStrike" cap="none">
                <a:solidFill>
                  <a:srgbClr val="FFFFFF"/>
                </a:solidFill>
                <a:latin typeface="Calibri"/>
                <a:ea typeface="Calibri"/>
                <a:cs typeface="Calibri"/>
                <a:sym typeface="Calibri"/>
              </a:rPr>
              <a:t>We would also like to explore the possibility to combine this idea with a deblurring and denoising model to increase its applications in a practical world.</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97728" y="676014"/>
            <a:ext cx="4561358"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3000"/>
              <a:buNone/>
            </a:pPr>
            <a:r>
              <a:rPr lang="en" sz="6000">
                <a:latin typeface="Calibri"/>
                <a:ea typeface="Calibri"/>
                <a:cs typeface="Calibri"/>
                <a:sym typeface="Calibri"/>
              </a:rPr>
              <a:t>PROBLEM </a:t>
            </a:r>
            <a:br>
              <a:rPr lang="en" sz="6000">
                <a:latin typeface="Calibri"/>
                <a:ea typeface="Calibri"/>
                <a:cs typeface="Calibri"/>
                <a:sym typeface="Calibri"/>
              </a:rPr>
            </a:br>
            <a:r>
              <a:rPr lang="en" sz="6000">
                <a:latin typeface="Calibri"/>
                <a:ea typeface="Calibri"/>
                <a:cs typeface="Calibri"/>
                <a:sym typeface="Calibri"/>
              </a:rPr>
              <a:t>DEFINITION </a:t>
            </a:r>
            <a:endParaRPr sz="6000">
              <a:latin typeface="Calibri"/>
              <a:ea typeface="Calibri"/>
              <a:cs typeface="Calibri"/>
              <a:sym typeface="Calibri"/>
            </a:endParaRPr>
          </a:p>
        </p:txBody>
      </p:sp>
      <p:cxnSp>
        <p:nvCxnSpPr>
          <p:cNvPr id="122" name="Google Shape;122;p25"/>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
        <p:nvSpPr>
          <p:cNvPr id="123" name="Google Shape;123;p25"/>
          <p:cNvSpPr txBox="1"/>
          <p:nvPr/>
        </p:nvSpPr>
        <p:spPr>
          <a:xfrm>
            <a:off x="5640438" y="1152529"/>
            <a:ext cx="2005677"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4000" b="1" i="0" u="none" strike="noStrike" cap="none">
                <a:solidFill>
                  <a:schemeClr val="lt2"/>
                </a:solidFill>
                <a:latin typeface="Calibri"/>
                <a:ea typeface="Calibri"/>
                <a:cs typeface="Calibri"/>
                <a:sym typeface="Calibri"/>
              </a:rPr>
              <a:t>02</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6"/>
          <p:cNvSpPr txBox="1"/>
          <p:nvPr/>
        </p:nvSpPr>
        <p:spPr>
          <a:xfrm>
            <a:off x="731520" y="846798"/>
            <a:ext cx="7680960" cy="358046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2"/>
              </a:buClr>
              <a:buSzPts val="2000"/>
              <a:buFont typeface="Arial"/>
              <a:buChar char="•"/>
            </a:pPr>
            <a:r>
              <a:rPr lang="en" sz="2000" b="0" i="0" u="none" strike="noStrike" cap="none">
                <a:solidFill>
                  <a:srgbClr val="FFFFFF"/>
                </a:solidFill>
                <a:latin typeface="Calibri"/>
                <a:ea typeface="Calibri"/>
                <a:cs typeface="Calibri"/>
                <a:sym typeface="Calibri"/>
              </a:rPr>
              <a:t>The application developed will take any input low-resolution image and upscale it to high-resolution. We will also explore how we could add more functionalities of deblurring and denoising to the same.</a:t>
            </a: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1600"/>
              </a:spcBef>
              <a:spcAft>
                <a:spcPts val="0"/>
              </a:spcAft>
              <a:buClr>
                <a:schemeClr val="lt2"/>
              </a:buClr>
              <a:buSzPts val="2000"/>
              <a:buFont typeface="Arial"/>
              <a:buChar char="•"/>
            </a:pPr>
            <a:r>
              <a:rPr lang="en" sz="2000" b="0" i="0" u="none" strike="noStrike" cap="none">
                <a:solidFill>
                  <a:srgbClr val="FFFFFF"/>
                </a:solidFill>
                <a:latin typeface="Calibri"/>
                <a:ea typeface="Calibri"/>
                <a:cs typeface="Calibri"/>
                <a:sym typeface="Calibri"/>
              </a:rPr>
              <a:t>It can be used for any kind of people who click photos digitally, from beginners to professional photographers.</a:t>
            </a:r>
            <a:endParaRPr sz="2000" b="0" i="0" u="none" strike="noStrike" cap="none">
              <a:solidFill>
                <a:srgbClr val="000000"/>
              </a:solidFill>
              <a:latin typeface="Calibri"/>
              <a:ea typeface="Calibri"/>
              <a:cs typeface="Calibri"/>
              <a:sym typeface="Calibri"/>
            </a:endParaRPr>
          </a:p>
          <a:p>
            <a:pPr marL="342900" marR="0" lvl="0" indent="-342900" algn="l" rtl="0">
              <a:lnSpc>
                <a:spcPct val="100000"/>
              </a:lnSpc>
              <a:spcBef>
                <a:spcPts val="1600"/>
              </a:spcBef>
              <a:spcAft>
                <a:spcPts val="0"/>
              </a:spcAft>
              <a:buClr>
                <a:schemeClr val="lt2"/>
              </a:buClr>
              <a:buSzPts val="2000"/>
              <a:buFont typeface="Arial"/>
              <a:buChar char="•"/>
            </a:pPr>
            <a:r>
              <a:rPr lang="en" sz="2000" b="0" i="0" u="none" strike="noStrike" cap="none">
                <a:solidFill>
                  <a:srgbClr val="FFFFFF"/>
                </a:solidFill>
                <a:latin typeface="Calibri"/>
                <a:ea typeface="Calibri"/>
                <a:cs typeface="Calibri"/>
                <a:sym typeface="Calibri"/>
              </a:rPr>
              <a:t>Upscaling of resolution is provided by applications like Photoshop which are usually paid and require a professional to work with it. This AI based super resolution technique will provide free of cost automatic super resolution options, which literally anybody can find handy.</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7"/>
          <p:cNvSpPr txBox="1">
            <a:spLocks noGrp="1"/>
          </p:cNvSpPr>
          <p:nvPr>
            <p:ph type="title" idx="2"/>
          </p:nvPr>
        </p:nvSpPr>
        <p:spPr>
          <a:xfrm>
            <a:off x="98249" y="-191949"/>
            <a:ext cx="2280900"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sz="10000"/>
              <a:t>03</a:t>
            </a:r>
            <a:endParaRPr sz="10000"/>
          </a:p>
        </p:txBody>
      </p:sp>
      <p:cxnSp>
        <p:nvCxnSpPr>
          <p:cNvPr id="134" name="Google Shape;134;p27"/>
          <p:cNvCxnSpPr/>
          <p:nvPr/>
        </p:nvCxnSpPr>
        <p:spPr>
          <a:xfrm rot="10800000" flipH="1">
            <a:off x="98249" y="1308956"/>
            <a:ext cx="1496635" cy="10829"/>
          </a:xfrm>
          <a:prstGeom prst="straightConnector1">
            <a:avLst/>
          </a:prstGeom>
          <a:noFill/>
          <a:ln w="19050" cap="flat" cmpd="sng">
            <a:solidFill>
              <a:schemeClr val="lt2"/>
            </a:solidFill>
            <a:prstDash val="solid"/>
            <a:round/>
            <a:headEnd type="oval" w="med" len="med"/>
            <a:tailEnd type="oval" w="med" len="med"/>
          </a:ln>
        </p:spPr>
      </p:cxnSp>
      <p:sp>
        <p:nvSpPr>
          <p:cNvPr id="135" name="Google Shape;135;p27"/>
          <p:cNvSpPr txBox="1"/>
          <p:nvPr/>
        </p:nvSpPr>
        <p:spPr>
          <a:xfrm>
            <a:off x="600891" y="1440784"/>
            <a:ext cx="8335936"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4800" b="1" i="0" u="none" strike="noStrike" cap="none">
                <a:solidFill>
                  <a:schemeClr val="lt2"/>
                </a:solidFill>
                <a:latin typeface="Calibri"/>
                <a:ea typeface="Calibri"/>
                <a:cs typeface="Calibri"/>
                <a:sym typeface="Calibri"/>
              </a:rPr>
              <a:t>DENOISING &amp; </a:t>
            </a:r>
            <a:endParaRPr/>
          </a:p>
          <a:p>
            <a:pPr marL="0" marR="0" lvl="0" indent="0" algn="l" rtl="0">
              <a:lnSpc>
                <a:spcPct val="100000"/>
              </a:lnSpc>
              <a:spcBef>
                <a:spcPts val="0"/>
              </a:spcBef>
              <a:spcAft>
                <a:spcPts val="0"/>
              </a:spcAft>
              <a:buNone/>
            </a:pPr>
            <a:r>
              <a:rPr lang="en" sz="4800" b="1" i="0" u="none" strike="noStrike" cap="none">
                <a:solidFill>
                  <a:schemeClr val="lt2"/>
                </a:solidFill>
                <a:latin typeface="Calibri"/>
                <a:ea typeface="Calibri"/>
                <a:cs typeface="Calibri"/>
                <a:sym typeface="Calibri"/>
              </a:rPr>
              <a:t>SUPER RESOLUTION OF IMAGES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9"/>
        <p:cNvGrpSpPr/>
        <p:nvPr/>
      </p:nvGrpSpPr>
      <p:grpSpPr>
        <a:xfrm>
          <a:off x="0" y="0"/>
          <a:ext cx="0" cy="0"/>
          <a:chOff x="0" y="0"/>
          <a:chExt cx="0" cy="0"/>
        </a:xfrm>
      </p:grpSpPr>
      <p:sp>
        <p:nvSpPr>
          <p:cNvPr id="140" name="Google Shape;140;p28"/>
          <p:cNvSpPr txBox="1">
            <a:spLocks noGrp="1"/>
          </p:cNvSpPr>
          <p:nvPr>
            <p:ph type="body" idx="4294967295"/>
          </p:nvPr>
        </p:nvSpPr>
        <p:spPr>
          <a:xfrm>
            <a:off x="313225" y="1160700"/>
            <a:ext cx="82428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0" algn="l" rtl="0">
              <a:lnSpc>
                <a:spcPct val="115000"/>
              </a:lnSpc>
              <a:spcBef>
                <a:spcPts val="0"/>
              </a:spcBef>
              <a:spcAft>
                <a:spcPts val="0"/>
              </a:spcAft>
              <a:buSzPts val="1200"/>
              <a:buNone/>
            </a:pPr>
            <a:r>
              <a:rPr lang="en" sz="1700">
                <a:latin typeface="Calibri"/>
                <a:ea typeface="Calibri"/>
                <a:cs typeface="Calibri"/>
                <a:sym typeface="Calibri"/>
              </a:rPr>
              <a:t>Deep networks are applied to image generation by learning generator/decoder networks x = f</a:t>
            </a:r>
            <a:r>
              <a:rPr lang="en" sz="1700" baseline="-25000">
                <a:latin typeface="Calibri"/>
                <a:ea typeface="Calibri"/>
                <a:cs typeface="Calibri"/>
                <a:sym typeface="Calibri"/>
              </a:rPr>
              <a:t>θ</a:t>
            </a:r>
            <a:r>
              <a:rPr lang="en" sz="1700">
                <a:latin typeface="Calibri"/>
                <a:ea typeface="Calibri"/>
                <a:cs typeface="Calibri"/>
                <a:sym typeface="Calibri"/>
              </a:rPr>
              <a:t>(z) that map a random code vector z to an image x.</a:t>
            </a:r>
            <a:endParaRPr sz="1700">
              <a:latin typeface="Calibri"/>
              <a:ea typeface="Calibri"/>
              <a:cs typeface="Calibri"/>
              <a:sym typeface="Calibri"/>
            </a:endParaRPr>
          </a:p>
          <a:p>
            <a:pPr marL="457200" lvl="0" indent="0" algn="l" rtl="0">
              <a:lnSpc>
                <a:spcPct val="115000"/>
              </a:lnSpc>
              <a:spcBef>
                <a:spcPts val="1600"/>
              </a:spcBef>
              <a:spcAft>
                <a:spcPts val="0"/>
              </a:spcAft>
              <a:buSzPts val="1200"/>
              <a:buNone/>
            </a:pPr>
            <a:r>
              <a:rPr lang="en" sz="1700">
                <a:latin typeface="Calibri"/>
                <a:ea typeface="Calibri"/>
                <a:cs typeface="Calibri"/>
                <a:sym typeface="Calibri"/>
              </a:rPr>
              <a:t>Our aim is to investigate the prior implicitly captured by the choice of a particular generator network structure, before any of its parameters are learned</a:t>
            </a:r>
            <a:endParaRPr sz="1700">
              <a:latin typeface="Calibri"/>
              <a:ea typeface="Calibri"/>
              <a:cs typeface="Calibri"/>
              <a:sym typeface="Calibri"/>
            </a:endParaRPr>
          </a:p>
          <a:p>
            <a:pPr marL="457200" lvl="0" indent="0" algn="l" rtl="0">
              <a:lnSpc>
                <a:spcPct val="115000"/>
              </a:lnSpc>
              <a:spcBef>
                <a:spcPts val="1600"/>
              </a:spcBef>
              <a:spcAft>
                <a:spcPts val="0"/>
              </a:spcAft>
              <a:buSzPts val="1200"/>
              <a:buNone/>
            </a:pPr>
            <a:r>
              <a:rPr lang="en" sz="1700">
                <a:latin typeface="Calibri"/>
                <a:ea typeface="Calibri"/>
                <a:cs typeface="Calibri"/>
                <a:sym typeface="Calibri"/>
              </a:rPr>
              <a:t>Parametrization x = f</a:t>
            </a:r>
            <a:r>
              <a:rPr lang="en" sz="1700" baseline="-25000">
                <a:latin typeface="Calibri"/>
                <a:ea typeface="Calibri"/>
                <a:cs typeface="Calibri"/>
                <a:sym typeface="Calibri"/>
              </a:rPr>
              <a:t>θ</a:t>
            </a:r>
            <a:r>
              <a:rPr lang="en" sz="1700">
                <a:latin typeface="Calibri"/>
                <a:ea typeface="Calibri"/>
                <a:cs typeface="Calibri"/>
                <a:sym typeface="Calibri"/>
              </a:rPr>
              <a:t>(z) of an image x ∈ R</a:t>
            </a:r>
            <a:r>
              <a:rPr lang="en" sz="1700" baseline="30000">
                <a:latin typeface="Calibri"/>
                <a:ea typeface="Calibri"/>
                <a:cs typeface="Calibri"/>
                <a:sym typeface="Calibri"/>
              </a:rPr>
              <a:t>3✕H✕W</a:t>
            </a:r>
            <a:endParaRPr sz="1700">
              <a:latin typeface="Calibri"/>
              <a:ea typeface="Calibri"/>
              <a:cs typeface="Calibri"/>
              <a:sym typeface="Calibri"/>
            </a:endParaRPr>
          </a:p>
          <a:p>
            <a:pPr marL="457200" lvl="0" indent="0" algn="l" rtl="0">
              <a:lnSpc>
                <a:spcPct val="115000"/>
              </a:lnSpc>
              <a:spcBef>
                <a:spcPts val="1600"/>
              </a:spcBef>
              <a:spcAft>
                <a:spcPts val="0"/>
              </a:spcAft>
              <a:buSzPts val="1200"/>
              <a:buNone/>
            </a:pPr>
            <a:r>
              <a:rPr lang="en" sz="1700">
                <a:latin typeface="Calibri"/>
                <a:ea typeface="Calibri"/>
                <a:cs typeface="Calibri"/>
                <a:sym typeface="Calibri"/>
              </a:rPr>
              <a:t>Most of our experiments are performed using a U-Net type “hourglass” architecture with skip-connections, where z and x have the same spatial size.</a:t>
            </a:r>
            <a:endParaRPr sz="1700">
              <a:latin typeface="Calibri"/>
              <a:ea typeface="Calibri"/>
              <a:cs typeface="Calibri"/>
              <a:sym typeface="Calibri"/>
            </a:endParaRPr>
          </a:p>
          <a:p>
            <a:pPr marL="457200" lvl="0" indent="0" algn="l" rtl="0">
              <a:lnSpc>
                <a:spcPct val="115000"/>
              </a:lnSpc>
              <a:spcBef>
                <a:spcPts val="1600"/>
              </a:spcBef>
              <a:spcAft>
                <a:spcPts val="0"/>
              </a:spcAft>
              <a:buSzPts val="1200"/>
              <a:buNone/>
            </a:pPr>
            <a:endParaRPr sz="1700">
              <a:latin typeface="Calibri"/>
              <a:ea typeface="Calibri"/>
              <a:cs typeface="Calibri"/>
              <a:sym typeface="Calibri"/>
            </a:endParaRPr>
          </a:p>
          <a:p>
            <a:pPr marL="0" lvl="0" indent="0" algn="l" rtl="0">
              <a:lnSpc>
                <a:spcPct val="115000"/>
              </a:lnSpc>
              <a:spcBef>
                <a:spcPts val="1600"/>
              </a:spcBef>
              <a:spcAft>
                <a:spcPts val="0"/>
              </a:spcAft>
              <a:buSzPts val="1200"/>
              <a:buNone/>
            </a:pPr>
            <a:endParaRPr>
              <a:latin typeface="Calibri"/>
              <a:ea typeface="Calibri"/>
              <a:cs typeface="Calibri"/>
              <a:sym typeface="Calibri"/>
            </a:endParaRPr>
          </a:p>
          <a:p>
            <a:pPr marL="0" lvl="0" indent="0" algn="l" rtl="0">
              <a:lnSpc>
                <a:spcPct val="115000"/>
              </a:lnSpc>
              <a:spcBef>
                <a:spcPts val="1600"/>
              </a:spcBef>
              <a:spcAft>
                <a:spcPts val="0"/>
              </a:spcAft>
              <a:buSzPts val="1200"/>
              <a:buNone/>
            </a:pPr>
            <a:endParaRPr>
              <a:latin typeface="Calibri"/>
              <a:ea typeface="Calibri"/>
              <a:cs typeface="Calibri"/>
              <a:sym typeface="Calibri"/>
            </a:endParaRPr>
          </a:p>
          <a:p>
            <a:pPr marL="0" lvl="0" indent="0" algn="l" rtl="0">
              <a:lnSpc>
                <a:spcPct val="115000"/>
              </a:lnSpc>
              <a:spcBef>
                <a:spcPts val="1600"/>
              </a:spcBef>
              <a:spcAft>
                <a:spcPts val="0"/>
              </a:spcAft>
              <a:buSzPts val="1200"/>
              <a:buNone/>
            </a:pPr>
            <a:endParaRPr>
              <a:latin typeface="Calibri"/>
              <a:ea typeface="Calibri"/>
              <a:cs typeface="Calibri"/>
              <a:sym typeface="Calibri"/>
            </a:endParaRPr>
          </a:p>
          <a:p>
            <a:pPr marL="0" lvl="0" indent="0" algn="l" rtl="0">
              <a:lnSpc>
                <a:spcPct val="115000"/>
              </a:lnSpc>
              <a:spcBef>
                <a:spcPts val="1600"/>
              </a:spcBef>
              <a:spcAft>
                <a:spcPts val="1600"/>
              </a:spcAft>
              <a:buSzPts val="1200"/>
              <a:buNone/>
            </a:pPr>
            <a:endParaRPr>
              <a:latin typeface="Calibri"/>
              <a:ea typeface="Calibri"/>
              <a:cs typeface="Calibri"/>
              <a:sym typeface="Calibri"/>
            </a:endParaRPr>
          </a:p>
        </p:txBody>
      </p:sp>
      <p:sp>
        <p:nvSpPr>
          <p:cNvPr id="141" name="Google Shape;141;p28"/>
          <p:cNvSpPr txBox="1">
            <a:spLocks noGrp="1"/>
          </p:cNvSpPr>
          <p:nvPr>
            <p:ph type="title"/>
          </p:nvPr>
        </p:nvSpPr>
        <p:spPr>
          <a:xfrm>
            <a:off x="720000" y="3697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Calibri"/>
                <a:ea typeface="Calibri"/>
                <a:cs typeface="Calibri"/>
                <a:sym typeface="Calibri"/>
              </a:rPr>
              <a:t>PROPOSED METHOD</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5"/>
        <p:cNvGrpSpPr/>
        <p:nvPr/>
      </p:nvGrpSpPr>
      <p:grpSpPr>
        <a:xfrm>
          <a:off x="0" y="0"/>
          <a:ext cx="0" cy="0"/>
          <a:chOff x="0" y="0"/>
          <a:chExt cx="0" cy="0"/>
        </a:xfrm>
      </p:grpSpPr>
      <p:sp>
        <p:nvSpPr>
          <p:cNvPr id="146" name="Google Shape;146;p29"/>
          <p:cNvSpPr txBox="1">
            <a:spLocks noGrp="1"/>
          </p:cNvSpPr>
          <p:nvPr>
            <p:ph type="body" idx="4294967295"/>
          </p:nvPr>
        </p:nvSpPr>
        <p:spPr>
          <a:xfrm>
            <a:off x="313225" y="1160700"/>
            <a:ext cx="82428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0" algn="l" rtl="0">
              <a:lnSpc>
                <a:spcPct val="115000"/>
              </a:lnSpc>
              <a:spcBef>
                <a:spcPts val="0"/>
              </a:spcBef>
              <a:spcAft>
                <a:spcPts val="0"/>
              </a:spcAft>
              <a:buSzPts val="1200"/>
              <a:buNone/>
            </a:pPr>
            <a:endParaRPr sz="1700"/>
          </a:p>
          <a:p>
            <a:pPr marL="457200" lvl="0" indent="0" algn="l" rtl="0">
              <a:lnSpc>
                <a:spcPct val="115000"/>
              </a:lnSpc>
              <a:spcBef>
                <a:spcPts val="1600"/>
              </a:spcBef>
              <a:spcAft>
                <a:spcPts val="0"/>
              </a:spcAft>
              <a:buSzPts val="1200"/>
              <a:buNone/>
            </a:pPr>
            <a:endParaRPr sz="1700"/>
          </a:p>
          <a:p>
            <a:pPr marL="0" lvl="0" indent="0" algn="l" rtl="0">
              <a:lnSpc>
                <a:spcPct val="115000"/>
              </a:lnSpc>
              <a:spcBef>
                <a:spcPts val="1600"/>
              </a:spcBef>
              <a:spcAft>
                <a:spcPts val="0"/>
              </a:spcAft>
              <a:buSzPts val="1200"/>
              <a:buNone/>
            </a:pPr>
            <a:endParaRPr/>
          </a:p>
          <a:p>
            <a:pPr marL="0" lvl="0" indent="0" algn="l" rtl="0">
              <a:lnSpc>
                <a:spcPct val="115000"/>
              </a:lnSpc>
              <a:spcBef>
                <a:spcPts val="1600"/>
              </a:spcBef>
              <a:spcAft>
                <a:spcPts val="0"/>
              </a:spcAft>
              <a:buSzPts val="1200"/>
              <a:buNone/>
            </a:pPr>
            <a:endParaRPr/>
          </a:p>
          <a:p>
            <a:pPr marL="0" lvl="0" indent="0" algn="l" rtl="0">
              <a:lnSpc>
                <a:spcPct val="115000"/>
              </a:lnSpc>
              <a:spcBef>
                <a:spcPts val="1600"/>
              </a:spcBef>
              <a:spcAft>
                <a:spcPts val="0"/>
              </a:spcAft>
              <a:buSzPts val="1200"/>
              <a:buNone/>
            </a:pPr>
            <a:endParaRPr/>
          </a:p>
          <a:p>
            <a:pPr marL="0" lvl="0" indent="0" algn="l" rtl="0">
              <a:lnSpc>
                <a:spcPct val="115000"/>
              </a:lnSpc>
              <a:spcBef>
                <a:spcPts val="1600"/>
              </a:spcBef>
              <a:spcAft>
                <a:spcPts val="1600"/>
              </a:spcAft>
              <a:buSzPts val="1200"/>
              <a:buNone/>
            </a:pPr>
            <a:endParaRPr/>
          </a:p>
        </p:txBody>
      </p:sp>
      <p:pic>
        <p:nvPicPr>
          <p:cNvPr id="147" name="Google Shape;147;p29"/>
          <p:cNvPicPr preferRelativeResize="0"/>
          <p:nvPr/>
        </p:nvPicPr>
        <p:blipFill rotWithShape="1">
          <a:blip r:embed="rId4">
            <a:alphaModFix/>
          </a:blip>
          <a:srcRect/>
          <a:stretch/>
        </p:blipFill>
        <p:spPr>
          <a:xfrm>
            <a:off x="628650" y="1306350"/>
            <a:ext cx="7886700" cy="3314700"/>
          </a:xfrm>
          <a:prstGeom prst="rect">
            <a:avLst/>
          </a:prstGeom>
          <a:noFill/>
          <a:ln>
            <a:noFill/>
          </a:ln>
        </p:spPr>
      </p:pic>
      <p:sp>
        <p:nvSpPr>
          <p:cNvPr id="148" name="Google Shape;148;p29"/>
          <p:cNvSpPr txBox="1">
            <a:spLocks noGrp="1"/>
          </p:cNvSpPr>
          <p:nvPr>
            <p:ph type="title"/>
          </p:nvPr>
        </p:nvSpPr>
        <p:spPr>
          <a:xfrm>
            <a:off x="720000" y="3697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Calibri"/>
                <a:ea typeface="Calibri"/>
                <a:cs typeface="Calibri"/>
                <a:sym typeface="Calibri"/>
              </a:rPr>
              <a:t>PROPOSED METHOD</a:t>
            </a:r>
            <a:endParaRPr>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30"/>
          <p:cNvSpPr txBox="1">
            <a:spLocks noGrp="1"/>
          </p:cNvSpPr>
          <p:nvPr>
            <p:ph type="body" idx="4294967295"/>
          </p:nvPr>
        </p:nvSpPr>
        <p:spPr>
          <a:xfrm>
            <a:off x="313225" y="1160700"/>
            <a:ext cx="8242800" cy="3606000"/>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457200" lvl="0" indent="0" algn="l" rtl="0">
              <a:lnSpc>
                <a:spcPct val="115000"/>
              </a:lnSpc>
              <a:spcBef>
                <a:spcPts val="0"/>
              </a:spcBef>
              <a:spcAft>
                <a:spcPts val="0"/>
              </a:spcAft>
              <a:buSzPts val="1200"/>
              <a:buNone/>
            </a:pPr>
            <a:r>
              <a:rPr lang="en" sz="1700"/>
              <a:t>To demonstrate the power of this parametrization, we consider inverse tasks such as denoising, super-resolution and inpainting.</a:t>
            </a:r>
            <a:endParaRPr sz="1700"/>
          </a:p>
          <a:p>
            <a:pPr marL="457200" lvl="0" indent="0" algn="l" rtl="0">
              <a:lnSpc>
                <a:spcPct val="115000"/>
              </a:lnSpc>
              <a:spcBef>
                <a:spcPts val="1600"/>
              </a:spcBef>
              <a:spcAft>
                <a:spcPts val="0"/>
              </a:spcAft>
              <a:buSzPts val="1200"/>
              <a:buNone/>
            </a:pPr>
            <a:endParaRPr sz="1700"/>
          </a:p>
          <a:p>
            <a:pPr marL="457200" lvl="0" indent="0" algn="ctr" rtl="0">
              <a:lnSpc>
                <a:spcPct val="115000"/>
              </a:lnSpc>
              <a:spcBef>
                <a:spcPts val="1600"/>
              </a:spcBef>
              <a:spcAft>
                <a:spcPts val="0"/>
              </a:spcAft>
              <a:buSzPts val="1200"/>
              <a:buNone/>
            </a:pPr>
            <a:r>
              <a:rPr lang="en" sz="1700"/>
              <a:t> where E(x; x0) is a task-dependent data term, x0 the noisy/low-resolution/occluded image, and R(x) a regulariser</a:t>
            </a:r>
            <a:endParaRPr sz="1700"/>
          </a:p>
          <a:p>
            <a:pPr marL="457200" lvl="0" indent="0" algn="l" rtl="0">
              <a:lnSpc>
                <a:spcPct val="115000"/>
              </a:lnSpc>
              <a:spcBef>
                <a:spcPts val="1600"/>
              </a:spcBef>
              <a:spcAft>
                <a:spcPts val="0"/>
              </a:spcAft>
              <a:buSzPts val="1200"/>
              <a:buNone/>
            </a:pPr>
            <a:r>
              <a:rPr lang="en" sz="1700"/>
              <a:t>In this work, we replace the regularizer R(x) with the implicit prior captured by the neural network, as follows:</a:t>
            </a:r>
            <a:endParaRPr sz="1700"/>
          </a:p>
          <a:p>
            <a:pPr marL="0" lvl="0" indent="0" algn="l" rtl="0">
              <a:lnSpc>
                <a:spcPct val="115000"/>
              </a:lnSpc>
              <a:spcBef>
                <a:spcPts val="1600"/>
              </a:spcBef>
              <a:spcAft>
                <a:spcPts val="0"/>
              </a:spcAft>
              <a:buSzPts val="1200"/>
              <a:buNone/>
            </a:pPr>
            <a:endParaRPr/>
          </a:p>
          <a:p>
            <a:pPr marL="0" lvl="0" indent="0" algn="l" rtl="0">
              <a:lnSpc>
                <a:spcPct val="115000"/>
              </a:lnSpc>
              <a:spcBef>
                <a:spcPts val="1600"/>
              </a:spcBef>
              <a:spcAft>
                <a:spcPts val="0"/>
              </a:spcAft>
              <a:buSzPts val="1200"/>
              <a:buNone/>
            </a:pPr>
            <a:endParaRPr/>
          </a:p>
          <a:p>
            <a:pPr marL="0" lvl="0" indent="0" algn="l" rtl="0">
              <a:lnSpc>
                <a:spcPct val="115000"/>
              </a:lnSpc>
              <a:spcBef>
                <a:spcPts val="1600"/>
              </a:spcBef>
              <a:spcAft>
                <a:spcPts val="0"/>
              </a:spcAft>
              <a:buSzPts val="1200"/>
              <a:buNone/>
            </a:pPr>
            <a:endParaRPr/>
          </a:p>
          <a:p>
            <a:pPr marL="0" lvl="0" indent="0" algn="l" rtl="0">
              <a:lnSpc>
                <a:spcPct val="115000"/>
              </a:lnSpc>
              <a:spcBef>
                <a:spcPts val="1600"/>
              </a:spcBef>
              <a:spcAft>
                <a:spcPts val="1600"/>
              </a:spcAft>
              <a:buSzPts val="1200"/>
              <a:buNone/>
            </a:pPr>
            <a:endParaRPr/>
          </a:p>
        </p:txBody>
      </p:sp>
      <p:pic>
        <p:nvPicPr>
          <p:cNvPr id="154" name="Google Shape;154;p30"/>
          <p:cNvPicPr preferRelativeResize="0"/>
          <p:nvPr/>
        </p:nvPicPr>
        <p:blipFill rotWithShape="1">
          <a:blip r:embed="rId4">
            <a:alphaModFix/>
          </a:blip>
          <a:srcRect/>
          <a:stretch/>
        </p:blipFill>
        <p:spPr>
          <a:xfrm>
            <a:off x="2762250" y="4129375"/>
            <a:ext cx="3619500" cy="476250"/>
          </a:xfrm>
          <a:prstGeom prst="rect">
            <a:avLst/>
          </a:prstGeom>
          <a:noFill/>
          <a:ln>
            <a:noFill/>
          </a:ln>
        </p:spPr>
      </p:pic>
      <p:pic>
        <p:nvPicPr>
          <p:cNvPr id="155" name="Google Shape;155;p30"/>
          <p:cNvPicPr preferRelativeResize="0"/>
          <p:nvPr/>
        </p:nvPicPr>
        <p:blipFill rotWithShape="1">
          <a:blip r:embed="rId5">
            <a:alphaModFix/>
          </a:blip>
          <a:srcRect/>
          <a:stretch/>
        </p:blipFill>
        <p:spPr>
          <a:xfrm>
            <a:off x="3282100" y="2121663"/>
            <a:ext cx="2305050" cy="428625"/>
          </a:xfrm>
          <a:prstGeom prst="rect">
            <a:avLst/>
          </a:prstGeom>
          <a:noFill/>
          <a:ln>
            <a:noFill/>
          </a:ln>
        </p:spPr>
      </p:pic>
      <p:sp>
        <p:nvSpPr>
          <p:cNvPr id="156" name="Google Shape;156;p30"/>
          <p:cNvSpPr txBox="1">
            <a:spLocks noGrp="1"/>
          </p:cNvSpPr>
          <p:nvPr>
            <p:ph type="title"/>
          </p:nvPr>
        </p:nvSpPr>
        <p:spPr>
          <a:xfrm>
            <a:off x="720000" y="3697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latin typeface="Calibri"/>
                <a:ea typeface="Calibri"/>
                <a:cs typeface="Calibri"/>
                <a:sym typeface="Calibri"/>
              </a:rPr>
              <a:t>PROPOSED METHOD</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995</Words>
  <Application>Microsoft Office PowerPoint</Application>
  <PresentationFormat>On-screen Show (16:9)</PresentationFormat>
  <Paragraphs>138</Paragraphs>
  <Slides>20</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Josefin Slab</vt:lpstr>
      <vt:lpstr>Advent Pro Light</vt:lpstr>
      <vt:lpstr>Montserrat ExtraBold</vt:lpstr>
      <vt:lpstr>Arial</vt:lpstr>
      <vt:lpstr>Anton</vt:lpstr>
      <vt:lpstr>Calibri</vt:lpstr>
      <vt:lpstr>Rajdhani</vt:lpstr>
      <vt:lpstr>Montserrat</vt:lpstr>
      <vt:lpstr>Fira Sans Condensed Light</vt:lpstr>
      <vt:lpstr>Fira Sans Condensed</vt:lpstr>
      <vt:lpstr>Ai Tech Agency by Slidesgo</vt:lpstr>
      <vt:lpstr>PowerPoint Presentation</vt:lpstr>
      <vt:lpstr>PROJECT  OBJECTIVE </vt:lpstr>
      <vt:lpstr>PowerPoint Presentation</vt:lpstr>
      <vt:lpstr>PROBLEM  DEFINITION </vt:lpstr>
      <vt:lpstr>PowerPoint Presentation</vt:lpstr>
      <vt:lpstr>03</vt:lpstr>
      <vt:lpstr>PROPOSED METHOD</vt:lpstr>
      <vt:lpstr>PROPOSED METHOD</vt:lpstr>
      <vt:lpstr>PROPOSED METHOD</vt:lpstr>
      <vt:lpstr>Super-Resolution using the Deep Image Prior</vt:lpstr>
      <vt:lpstr>PSNR Comparisons with other methods</vt:lpstr>
      <vt:lpstr>2.  Denoising using the Deep Image Prior</vt:lpstr>
      <vt:lpstr>04</vt:lpstr>
      <vt:lpstr>PROPOSED METHOD</vt:lpstr>
      <vt:lpstr>PowerPoint Presentation</vt:lpstr>
      <vt:lpstr>PowerPoint Presentation</vt:lpstr>
      <vt:lpstr>PowerPoint Presentation</vt:lpstr>
      <vt:lpstr>Results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Moitreyee Sarkar</cp:lastModifiedBy>
  <cp:revision>1</cp:revision>
  <dcterms:modified xsi:type="dcterms:W3CDTF">2021-11-24T04:10:31Z</dcterms:modified>
</cp:coreProperties>
</file>